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theme/themeOverride3.xml" ContentType="application/vnd.openxmlformats-officedocument.themeOverride+xml"/>
  <Override PartName="/ppt/drawings/drawing2.xml" ContentType="application/vnd.openxmlformats-officedocument.drawingml.chartshapes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9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10.xml" ContentType="application/vnd.openxmlformats-officedocument.drawingml.chart+xml"/>
  <Override PartName="/ppt/notesSlides/notesSlide4.xml" ContentType="application/vnd.openxmlformats-officedocument.presentationml.notesSlide+xml"/>
  <Override PartName="/ppt/charts/chart11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73" r:id="rId1"/>
  </p:sldMasterIdLst>
  <p:notesMasterIdLst>
    <p:notesMasterId r:id="rId15"/>
  </p:notesMasterIdLst>
  <p:sldIdLst>
    <p:sldId id="322" r:id="rId2"/>
    <p:sldId id="315" r:id="rId3"/>
    <p:sldId id="326" r:id="rId4"/>
    <p:sldId id="323" r:id="rId5"/>
    <p:sldId id="317" r:id="rId6"/>
    <p:sldId id="331" r:id="rId7"/>
    <p:sldId id="342" r:id="rId8"/>
    <p:sldId id="339" r:id="rId9"/>
    <p:sldId id="340" r:id="rId10"/>
    <p:sldId id="333" r:id="rId11"/>
    <p:sldId id="327" r:id="rId12"/>
    <p:sldId id="341" r:id="rId13"/>
    <p:sldId id="303" r:id="rId14"/>
  </p:sldIdLst>
  <p:sldSz cx="9144000" cy="6858000" type="screen4x3"/>
  <p:notesSz cx="6797675" cy="987425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4441"/>
    <a:srgbClr val="FF9900"/>
    <a:srgbClr val="F7FCB6"/>
    <a:srgbClr val="FFCC00"/>
    <a:srgbClr val="66FF33"/>
    <a:srgbClr val="0099FF"/>
    <a:srgbClr val="9B7E5F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2980" autoAdjust="0"/>
  </p:normalViewPr>
  <p:slideViewPr>
    <p:cSldViewPr>
      <p:cViewPr varScale="1">
        <p:scale>
          <a:sx n="108" d="100"/>
          <a:sy n="108" d="100"/>
        </p:scale>
        <p:origin x="1704" y="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Excel8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Excel9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C:\Documents%20and%20Settings\shumskyi\&#1052;&#1086;&#1080;%20&#1076;&#1086;&#1082;&#1091;&#1084;&#1077;&#1085;&#1090;&#1099;\&#1055;&#1088;&#1077;&#1079;&#1077;&#1085;&#1090;&#1072;&#1094;&#1110;&#1103;\&#1044;&#1110;&#1072;&#1075;&#1088;&#1072;&#1084;&#1072;%203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Excel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file:///C:\Documents%20and%20Settings\shumskyi\&#1052;&#1086;&#1080;%20&#1076;&#1086;&#1082;&#1091;&#1084;&#1077;&#1085;&#1090;&#1099;\&#1055;&#1088;&#1077;&#1079;&#1077;&#1085;&#1090;&#1072;&#1094;&#1110;&#1103;\&#1044;&#1110;&#1072;&#1075;&#1088;&#1072;&#1084;&#1072;%203.xlsx" TargetMode="External"/><Relationship Id="rId1" Type="http://schemas.openxmlformats.org/officeDocument/2006/relationships/themeOverride" Target="../theme/themeOverride3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Excel4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Excel5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Excel6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Excel7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4136473068755864E-5"/>
          <c:y val="0"/>
          <c:w val="0.59846105175404496"/>
          <c:h val="0.9026214227742263"/>
        </c:manualLayout>
      </c:layout>
      <c:pie3DChart>
        <c:varyColors val="1"/>
        <c:ser>
          <c:idx val="0"/>
          <c:order val="0"/>
          <c:tx>
            <c:strRef>
              <c:f>Аркуш1!$B$1</c:f>
              <c:strCache>
                <c:ptCount val="1"/>
                <c:pt idx="0">
                  <c:v>Стовпець1</c:v>
                </c:pt>
              </c:strCache>
            </c:strRef>
          </c:tx>
          <c:explosion val="25"/>
          <c:dPt>
            <c:idx val="0"/>
            <c:bubble3D val="0"/>
            <c:explosion val="0"/>
          </c:dPt>
          <c:dLbls>
            <c:dLbl>
              <c:idx val="0"/>
              <c:layout>
                <c:manualLayout>
                  <c:x val="-0.17672034655309043"/>
                  <c:y val="-0.14431184552454229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171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-2.68420958456284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5.1850191217812605E-2"/>
                  <c:y val="-0.2672578935519200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9.1467347590254277E-3"/>
                  <c:y val="-1.03841603282737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5.7482167957651695E-2"/>
                  <c:y val="-3.10109691308419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5.9803667427301956E-2"/>
                  <c:y val="9.41086391498607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 i="0" baseline="0">
                    <a:solidFill>
                      <a:schemeClr val="tx1"/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Аркуш1!$A$2:$A$7</c:f>
              <c:strCache>
                <c:ptCount val="6"/>
                <c:pt idx="0">
                  <c:v>використання земельних ділянок без правовстановлюючих документів</c:v>
                </c:pt>
                <c:pt idx="1">
                  <c:v>без укладання додаткової угоди (новації)</c:v>
                </c:pt>
                <c:pt idx="2">
                  <c:v>не сплачується плата за землю</c:v>
                </c:pt>
                <c:pt idx="3">
                  <c:v>використання комунального майна без правовстановлюючих документів (порушення характеру використання майна)</c:v>
                </c:pt>
                <c:pt idx="4">
                  <c:v>не сплачується плата за майно</c:v>
                </c:pt>
                <c:pt idx="5">
                  <c:v>інші порушення</c:v>
                </c:pt>
              </c:strCache>
            </c:strRef>
          </c:cat>
          <c:val>
            <c:numRef>
              <c:f>Аркуш1!$B$2:$B$7</c:f>
              <c:numCache>
                <c:formatCode>General</c:formatCode>
                <c:ptCount val="6"/>
                <c:pt idx="0">
                  <c:v>171</c:v>
                </c:pt>
                <c:pt idx="1">
                  <c:v>3</c:v>
                </c:pt>
                <c:pt idx="2">
                  <c:v>15</c:v>
                </c:pt>
                <c:pt idx="3">
                  <c:v>1</c:v>
                </c:pt>
                <c:pt idx="4">
                  <c:v>17</c:v>
                </c:pt>
                <c:pt idx="5">
                  <c:v>71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7045490867153159"/>
          <c:y val="1.9437471841410821E-2"/>
          <c:w val="0.39159826221700511"/>
          <c:h val="0.98056252815858913"/>
        </c:manualLayout>
      </c:layout>
      <c:overlay val="0"/>
      <c:txPr>
        <a:bodyPr/>
        <a:lstStyle/>
        <a:p>
          <a:pPr>
            <a:defRPr sz="1200" kern="0" spc="0" baseline="0">
              <a:solidFill>
                <a:schemeClr val="tx1"/>
              </a:solidFill>
            </a:defRPr>
          </a:pPr>
          <a:endParaRPr lang="uk-UA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7028804231291543E-2"/>
          <c:y val="0"/>
          <c:w val="0.70654924019586995"/>
          <c:h val="0.99519245947967505"/>
        </c:manualLayout>
      </c:layout>
      <c:pie3DChart>
        <c:varyColors val="1"/>
        <c:ser>
          <c:idx val="0"/>
          <c:order val="0"/>
          <c:tx>
            <c:strRef>
              <c:f>Аркуш1!$B$1</c:f>
              <c:strCache>
                <c:ptCount val="1"/>
                <c:pt idx="0">
                  <c:v>Продаж</c:v>
                </c:pt>
              </c:strCache>
            </c:strRef>
          </c:tx>
          <c:explosion val="36"/>
          <c:dPt>
            <c:idx val="0"/>
            <c:bubble3D val="0"/>
          </c:dPt>
          <c:dPt>
            <c:idx val="2"/>
            <c:bubble3D val="0"/>
            <c:explosion val="39"/>
          </c:dPt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7363197520084089"/>
                  <c:y val="-5.53659360429486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344926783601646"/>
                  <c:y val="-0.1054896230167974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rgbClr val="003300"/>
                    </a:solidFill>
                  </a:defRPr>
                </a:pPr>
                <a:endParaRPr lang="uk-UA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Аркуш1!$A$2:$A$5</c:f>
              <c:strCache>
                <c:ptCount val="4"/>
                <c:pt idx="0">
                  <c:v>Складено протоколів відвідувань юридичних осіб та фізичних осіб підприємців</c:v>
                </c:pt>
                <c:pt idx="1">
                  <c:v>Надіслано повідомлень роботодавцям: юридичним особам</c:v>
                </c:pt>
                <c:pt idx="2">
                  <c:v>надіслано повідомлень ФОП (вручено нарочно)</c:v>
                </c:pt>
                <c:pt idx="3">
                  <c:v>Проведено інспекційних відвідувань</c:v>
                </c:pt>
              </c:strCache>
            </c:strRef>
          </c:cat>
          <c:val>
            <c:numRef>
              <c:f>Аркуш1!$B$2:$B$5</c:f>
              <c:numCache>
                <c:formatCode>General</c:formatCode>
                <c:ptCount val="4"/>
                <c:pt idx="0">
                  <c:v>490</c:v>
                </c:pt>
                <c:pt idx="1">
                  <c:v>5010</c:v>
                </c:pt>
                <c:pt idx="2">
                  <c:v>8786</c:v>
                </c:pt>
                <c:pt idx="3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0164491567089682"/>
          <c:y val="5.7618090475371669E-2"/>
          <c:w val="0.28023759529727654"/>
          <c:h val="0.90173670923811"/>
        </c:manualLayout>
      </c:layout>
      <c:overlay val="0"/>
      <c:txPr>
        <a:bodyPr/>
        <a:lstStyle/>
        <a:p>
          <a:pPr>
            <a:defRPr sz="1400" baseline="0">
              <a:solidFill>
                <a:schemeClr val="tx1"/>
              </a:solidFill>
            </a:defRPr>
          </a:pPr>
          <a:endParaRPr lang="uk-UA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0"/>
          <c:tx>
            <c:strRef>
              <c:f>Аркуш1!$C$1</c:f>
              <c:strCache>
                <c:ptCount val="1"/>
                <c:pt idx="0">
                  <c:v>2019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Аркуш1!$A$2:$A$13</c:f>
              <c:strCache>
                <c:ptCount val="12"/>
                <c:pt idx="0">
                  <c:v>Січень</c:v>
                </c:pt>
                <c:pt idx="1">
                  <c:v>Лютий</c:v>
                </c:pt>
                <c:pt idx="2">
                  <c:v>Березень</c:v>
                </c:pt>
                <c:pt idx="3">
                  <c:v> Квітень</c:v>
                </c:pt>
                <c:pt idx="4">
                  <c:v>Травень</c:v>
                </c:pt>
                <c:pt idx="5">
                  <c:v>Червень</c:v>
                </c:pt>
                <c:pt idx="6">
                  <c:v>Липень</c:v>
                </c:pt>
                <c:pt idx="7">
                  <c:v>Серпень</c:v>
                </c:pt>
                <c:pt idx="8">
                  <c:v>Вересень</c:v>
                </c:pt>
                <c:pt idx="9">
                  <c:v>Жовтень</c:v>
                </c:pt>
                <c:pt idx="10">
                  <c:v>Листопад</c:v>
                </c:pt>
                <c:pt idx="11">
                  <c:v>Грудень</c:v>
                </c:pt>
              </c:strCache>
            </c:strRef>
          </c:cat>
          <c:val>
            <c:numRef>
              <c:f>Аркуш1!$C$2:$C$13</c:f>
              <c:numCache>
                <c:formatCode>General</c:formatCode>
                <c:ptCount val="12"/>
                <c:pt idx="0">
                  <c:v>113443.598</c:v>
                </c:pt>
                <c:pt idx="1">
                  <c:v>137390.31</c:v>
                </c:pt>
                <c:pt idx="2">
                  <c:v>143470.18799999999</c:v>
                </c:pt>
                <c:pt idx="3">
                  <c:v>147682.37</c:v>
                </c:pt>
                <c:pt idx="4">
                  <c:v>145564.96299999999</c:v>
                </c:pt>
                <c:pt idx="5">
                  <c:v>166331.89600000001</c:v>
                </c:pt>
                <c:pt idx="6">
                  <c:v>144835.106</c:v>
                </c:pt>
                <c:pt idx="7">
                  <c:v>145626.302</c:v>
                </c:pt>
                <c:pt idx="8">
                  <c:v>145862.954</c:v>
                </c:pt>
                <c:pt idx="9">
                  <c:v>156506.05100000001</c:v>
                </c:pt>
                <c:pt idx="10">
                  <c:v>154036.35</c:v>
                </c:pt>
                <c:pt idx="11">
                  <c:v>186350.948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70576432"/>
        <c:axId val="299043744"/>
      </c:lineChart>
      <c:catAx>
        <c:axId val="370576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299043744"/>
        <c:crosses val="autoZero"/>
        <c:auto val="1"/>
        <c:lblAlgn val="ctr"/>
        <c:lblOffset val="100"/>
        <c:noMultiLvlLbl val="0"/>
      </c:catAx>
      <c:valAx>
        <c:axId val="299043744"/>
        <c:scaling>
          <c:orientation val="minMax"/>
          <c:max val="200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370576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9"/>
    </mc:Choice>
    <mc:Fallback>
      <c:style val="9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59851452778928527"/>
          <c:y val="0.14543051841796376"/>
          <c:w val="0.39271354238614908"/>
          <c:h val="0.75122946237728405"/>
        </c:manualLayout>
      </c:layout>
      <c:overlay val="0"/>
      <c:txPr>
        <a:bodyPr/>
        <a:lstStyle/>
        <a:p>
          <a:pPr>
            <a:defRPr sz="1600"/>
          </a:pPr>
          <a:endParaRPr lang="uk-UA"/>
        </a:p>
      </c:txPr>
    </c:legend>
    <c:plotVisOnly val="1"/>
    <c:dispBlanksAs val="zero"/>
    <c:showDLblsOverMax val="0"/>
  </c:chart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387">
          <a:noFill/>
        </a:ln>
      </c:spPr>
    </c:plotArea>
    <c:legend>
      <c:legendPos val="r"/>
      <c:layout>
        <c:manualLayout>
          <c:xMode val="edge"/>
          <c:yMode val="edge"/>
          <c:x val="0.64166662257923246"/>
          <c:y val="0.13673623114183897"/>
          <c:w val="0.34166668136247802"/>
          <c:h val="0.81708661417322825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10540806411227938"/>
          <c:w val="0.60865263040849182"/>
          <c:h val="0.89459193588772057"/>
        </c:manualLayout>
      </c:layout>
      <c:pie3DChart>
        <c:varyColors val="1"/>
        <c:ser>
          <c:idx val="0"/>
          <c:order val="0"/>
          <c:tx>
            <c:strRef>
              <c:f>Аркуш1!$B$1</c:f>
              <c:strCache>
                <c:ptCount val="1"/>
                <c:pt idx="0">
                  <c:v>Продаж</c:v>
                </c:pt>
              </c:strCache>
            </c:strRef>
          </c:tx>
          <c:explosion val="22"/>
          <c:dLbls>
            <c:dLbl>
              <c:idx val="0"/>
              <c:layout>
                <c:manualLayout>
                  <c:x val="-0.21250924368843643"/>
                  <c:y val="-4.706131325375134E-2"/>
                </c:manualLayout>
              </c:layout>
              <c:tx>
                <c:rich>
                  <a:bodyPr/>
                  <a:lstStyle/>
                  <a:p>
                    <a:r>
                      <a:rPr lang="uk-UA" baseline="0" dirty="0" smtClean="0">
                        <a:solidFill>
                          <a:schemeClr val="tx1"/>
                        </a:solidFill>
                      </a:rPr>
                      <a:t>1862,0 тис. грн.</a:t>
                    </a:r>
                    <a:endParaRPr lang="uk-UA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5802238571752242E-2"/>
                  <c:y val="1.2703812345891964E-2"/>
                </c:manualLayout>
              </c:layout>
              <c:tx>
                <c:rich>
                  <a:bodyPr/>
                  <a:lstStyle/>
                  <a:p>
                    <a:r>
                      <a:rPr lang="uk-UA" baseline="0" dirty="0" smtClean="0">
                        <a:solidFill>
                          <a:schemeClr val="tx1"/>
                        </a:solidFill>
                      </a:rPr>
                      <a:t>1521, </a:t>
                    </a:r>
                    <a:r>
                      <a:rPr lang="uk-UA" sz="1800" b="1" i="0" u="none" strike="noStrike" baseline="0" dirty="0" smtClean="0">
                        <a:solidFill>
                          <a:schemeClr val="tx1"/>
                        </a:solidFill>
                        <a:effectLst/>
                      </a:rPr>
                      <a:t>тис. грн.</a:t>
                    </a:r>
                    <a:endParaRPr lang="uk-UA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578633673748163"/>
                      <c:h val="0.11532445814478325"/>
                    </c:manualLayout>
                  </c15:layout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uk-UA" baseline="0" dirty="0" smtClean="0">
                        <a:solidFill>
                          <a:schemeClr val="tx1"/>
                        </a:solidFill>
                      </a:rPr>
                      <a:t>7,4 </a:t>
                    </a:r>
                    <a:r>
                      <a:rPr lang="uk-UA" sz="1800" b="1" i="0" u="none" strike="noStrike" baseline="0" dirty="0" smtClean="0">
                        <a:solidFill>
                          <a:schemeClr val="tx1"/>
                        </a:solidFill>
                        <a:effectLst/>
                      </a:rPr>
                      <a:t>тис. грн.</a:t>
                    </a:r>
                    <a:endParaRPr lang="uk-UA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 i="0" baseline="0">
                    <a:solidFill>
                      <a:schemeClr val="tx1"/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Аркуш1!$A$2:$A$6</c:f>
              <c:strCache>
                <c:ptCount val="3"/>
                <c:pt idx="0">
                  <c:v>Стягнення заборгованості та пені за договорами оренди комунального майна, цілісних майнових комплексів</c:v>
                </c:pt>
                <c:pt idx="1">
                  <c:v>Стягнення збитків за використання земельних ділянок міста</c:v>
                </c:pt>
                <c:pt idx="2">
                  <c:v>Стягнення заборгованості та пені за договорами купівлі-продажу земельних ділянок з розстроченням платежу</c:v>
                </c:pt>
              </c:strCache>
            </c:strRef>
          </c:cat>
          <c:val>
            <c:numRef>
              <c:f>Аркуш1!$B$2:$B$6</c:f>
              <c:numCache>
                <c:formatCode>General</c:formatCode>
                <c:ptCount val="5"/>
                <c:pt idx="0">
                  <c:v>1862</c:v>
                </c:pt>
                <c:pt idx="1">
                  <c:v>1521.1</c:v>
                </c:pt>
                <c:pt idx="2">
                  <c:v>7.4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5870730043646353"/>
          <c:y val="0"/>
          <c:w val="0.33673736207699478"/>
          <c:h val="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9"/>
    </mc:Choice>
    <mc:Fallback>
      <c:style val="9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59851452778928527"/>
          <c:y val="0.14543051841796376"/>
          <c:w val="0.39271354238614908"/>
          <c:h val="0.75122946237728405"/>
        </c:manualLayout>
      </c:layout>
      <c:overlay val="0"/>
      <c:txPr>
        <a:bodyPr/>
        <a:lstStyle/>
        <a:p>
          <a:pPr>
            <a:defRPr sz="1600"/>
          </a:pPr>
          <a:endParaRPr lang="uk-UA"/>
        </a:p>
      </c:txPr>
    </c:legend>
    <c:plotVisOnly val="1"/>
    <c:dispBlanksAs val="zero"/>
    <c:showDLblsOverMax val="0"/>
  </c:chart>
  <c:externalData r:id="rId2">
    <c:autoUpdate val="0"/>
  </c:externalData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387">
          <a:noFill/>
        </a:ln>
      </c:spPr>
    </c:plotArea>
    <c:legend>
      <c:legendPos val="r"/>
      <c:layout>
        <c:manualLayout>
          <c:xMode val="edge"/>
          <c:yMode val="edge"/>
          <c:x val="0.64166662257923246"/>
          <c:y val="0.13673623114183897"/>
          <c:w val="0.34166668136247802"/>
          <c:h val="0.81708661417322825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0958922453449775E-2"/>
          <c:y val="0.18701168992296235"/>
          <c:w val="0.55247013474114381"/>
          <c:h val="0.81298831007703765"/>
        </c:manualLayout>
      </c:layout>
      <c:pie3DChart>
        <c:varyColors val="1"/>
        <c:ser>
          <c:idx val="0"/>
          <c:order val="0"/>
          <c:tx>
            <c:strRef>
              <c:f>Аркуш1!$B$1</c:f>
              <c:strCache>
                <c:ptCount val="1"/>
                <c:pt idx="0">
                  <c:v>Продаж</c:v>
                </c:pt>
              </c:strCache>
            </c:strRef>
          </c:tx>
          <c:explosion val="22"/>
          <c:dLbls>
            <c:dLbl>
              <c:idx val="0"/>
              <c:layout>
                <c:manualLayout>
                  <c:x val="-0.22161991866151989"/>
                  <c:y val="-0.12311972460876389"/>
                </c:manualLayout>
              </c:layout>
              <c:tx>
                <c:rich>
                  <a:bodyPr/>
                  <a:lstStyle/>
                  <a:p>
                    <a:r>
                      <a:rPr lang="uk-UA" baseline="0" dirty="0" smtClean="0">
                        <a:solidFill>
                          <a:schemeClr val="tx1"/>
                        </a:solidFill>
                      </a:rPr>
                      <a:t>7,0 млн. грн</a:t>
                    </a:r>
                    <a:endParaRPr lang="uk-UA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9.6279867500656091E-2"/>
                  <c:y val="8.0119584782459119E-2"/>
                </c:manualLayout>
              </c:layout>
              <c:tx>
                <c:rich>
                  <a:bodyPr/>
                  <a:lstStyle/>
                  <a:p>
                    <a:r>
                      <a:rPr lang="uk-UA" sz="1800" b="1" i="0" u="none" strike="noStrike" baseline="0" dirty="0" smtClean="0">
                        <a:solidFill>
                          <a:schemeClr val="tx1"/>
                        </a:solidFill>
                        <a:effectLst/>
                      </a:rPr>
                      <a:t>3,4 млн. грн</a:t>
                    </a:r>
                    <a:endParaRPr lang="uk-UA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uk-UA" baseline="0" smtClean="0">
                        <a:solidFill>
                          <a:schemeClr val="tx1"/>
                        </a:solidFill>
                      </a:rPr>
                      <a:t>3 </a:t>
                    </a:r>
                    <a:r>
                      <a:rPr lang="uk-UA" sz="1800" b="1" i="0" u="none" strike="noStrike" baseline="0" smtClean="0">
                        <a:solidFill>
                          <a:schemeClr val="tx1"/>
                        </a:solidFill>
                        <a:effectLst/>
                      </a:rPr>
                      <a:t>тис. грн.</a:t>
                    </a:r>
                    <a:endParaRPr lang="uk-UA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 i="0" baseline="0">
                    <a:solidFill>
                      <a:schemeClr val="tx1"/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Аркуш1!$A$2:$A$5</c:f>
              <c:strCache>
                <c:ptCount val="2"/>
                <c:pt idx="0">
                  <c:v>Надходження за результатами перевірочної роботи</c:v>
                </c:pt>
                <c:pt idx="1">
                  <c:v>Надходження за результатами проведеної претензійно-позовної роботи</c:v>
                </c:pt>
              </c:strCache>
            </c:strRef>
          </c:cat>
          <c:val>
            <c:numRef>
              <c:f>Аркуш1!$B$2:$B$5</c:f>
              <c:numCache>
                <c:formatCode>General</c:formatCode>
                <c:ptCount val="4"/>
                <c:pt idx="0">
                  <c:v>7</c:v>
                </c:pt>
                <c:pt idx="1">
                  <c:v>3.4</c:v>
                </c:pt>
              </c:numCache>
            </c:numRef>
          </c:val>
        </c:ser>
        <c:ser>
          <c:idx val="1"/>
          <c:order val="1"/>
          <c:tx>
            <c:strRef>
              <c:f>Аркуш1!$C$1</c:f>
              <c:strCache>
                <c:ptCount val="1"/>
                <c:pt idx="0">
                  <c:v>Стовпець1</c:v>
                </c:pt>
              </c:strCache>
            </c:strRef>
          </c:tx>
          <c:cat>
            <c:strRef>
              <c:f>Аркуш1!$A$2:$A$5</c:f>
              <c:strCache>
                <c:ptCount val="2"/>
                <c:pt idx="0">
                  <c:v>Надходження за результатами перевірочної роботи</c:v>
                </c:pt>
                <c:pt idx="1">
                  <c:v>Надходження за результатами проведеної претензійно-позовної роботи</c:v>
                </c:pt>
              </c:strCache>
            </c:strRef>
          </c:cat>
          <c:val>
            <c:numRef>
              <c:f>Аркуш1!$C$2:$C$5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65438797964804341"/>
          <c:y val="0.24472066921313301"/>
          <c:w val="0.30258751538622031"/>
          <c:h val="0.66751080324663359"/>
        </c:manualLayout>
      </c:layout>
      <c:overlay val="0"/>
      <c:txPr>
        <a:bodyPr/>
        <a:lstStyle/>
        <a:p>
          <a:pPr>
            <a:defRPr sz="1200" baseline="0">
              <a:solidFill>
                <a:schemeClr val="tx1"/>
              </a:solidFill>
            </a:defRPr>
          </a:pPr>
          <a:endParaRPr lang="uk-UA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Аркуш1!$B$1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Аркуш1!$A$2:$A$5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Аркуш1!$B$2:$B$5</c:f>
              <c:numCache>
                <c:formatCode>General</c:formatCode>
                <c:ptCount val="4"/>
                <c:pt idx="0">
                  <c:v>7.2</c:v>
                </c:pt>
                <c:pt idx="1">
                  <c:v>7.6</c:v>
                </c:pt>
                <c:pt idx="2">
                  <c:v>8.8000000000000007</c:v>
                </c:pt>
                <c:pt idx="3">
                  <c:v>10.4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70574864"/>
        <c:axId val="370575256"/>
      </c:barChart>
      <c:catAx>
        <c:axId val="370574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370575256"/>
        <c:crosses val="autoZero"/>
        <c:auto val="1"/>
        <c:lblAlgn val="ctr"/>
        <c:lblOffset val="100"/>
        <c:noMultiLvlLbl val="0"/>
      </c:catAx>
      <c:valAx>
        <c:axId val="370575256"/>
        <c:scaling>
          <c:orientation val="minMax"/>
          <c:max val="1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370574864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7719984968071952E-2"/>
          <c:y val="0.12179615177893147"/>
          <c:w val="0.83808111157157983"/>
          <c:h val="0.78719744352729581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Лист1!$K$1:$K$12</c:f>
              <c:numCache>
                <c:formatCode>General</c:formatCode>
                <c:ptCount val="12"/>
                <c:pt idx="0">
                  <c:v>1824</c:v>
                </c:pt>
                <c:pt idx="1">
                  <c:v>6213</c:v>
                </c:pt>
                <c:pt idx="2">
                  <c:v>8883</c:v>
                </c:pt>
                <c:pt idx="3">
                  <c:v>10387</c:v>
                </c:pt>
                <c:pt idx="4">
                  <c:v>11895</c:v>
                </c:pt>
                <c:pt idx="5">
                  <c:v>12697</c:v>
                </c:pt>
                <c:pt idx="6">
                  <c:v>13190</c:v>
                </c:pt>
                <c:pt idx="7">
                  <c:v>13796</c:v>
                </c:pt>
                <c:pt idx="8">
                  <c:v>13796</c:v>
                </c:pt>
                <c:pt idx="9">
                  <c:v>13796</c:v>
                </c:pt>
                <c:pt idx="10">
                  <c:v>13858</c:v>
                </c:pt>
                <c:pt idx="11">
                  <c:v>13908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99889312"/>
        <c:axId val="299889704"/>
      </c:lineChart>
      <c:catAx>
        <c:axId val="299889312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299889704"/>
        <c:crosses val="autoZero"/>
        <c:auto val="1"/>
        <c:lblAlgn val="ctr"/>
        <c:lblOffset val="100"/>
        <c:noMultiLvlLbl val="0"/>
      </c:catAx>
      <c:valAx>
        <c:axId val="299889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29988931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29CA73-0E8C-4FAC-9C3E-89F46D2229B8}" type="doc">
      <dgm:prSet loTypeId="urn:microsoft.com/office/officeart/2005/8/layout/hierarchy1" loCatId="hierarchy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uk-UA"/>
        </a:p>
      </dgm:t>
    </dgm:pt>
    <dgm:pt modelId="{B6E3F875-04A6-4BB6-98A5-DCCBF0DB8766}">
      <dgm:prSet phldrT="[Текст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2800" b="1" dirty="0" smtClean="0">
              <a:latin typeface="Times New Roman" pitchFamily="18" charset="0"/>
              <a:cs typeface="Times New Roman" pitchFamily="18" charset="0"/>
            </a:rPr>
            <a:t>Контроль ведення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uk-UA" sz="2800" b="1" dirty="0" smtClean="0">
              <a:latin typeface="Times New Roman" pitchFamily="18" charset="0"/>
              <a:cs typeface="Times New Roman" pitchFamily="18" charset="0"/>
            </a:rPr>
            <a:t>баз даних</a:t>
          </a:r>
          <a:endParaRPr lang="uk-UA" sz="2800" dirty="0">
            <a:latin typeface="Times New Roman" pitchFamily="18" charset="0"/>
            <a:cs typeface="Times New Roman" pitchFamily="18" charset="0"/>
          </a:endParaRPr>
        </a:p>
      </dgm:t>
    </dgm:pt>
    <dgm:pt modelId="{5C45879B-37D6-497A-B19B-1049BF7558F7}" type="parTrans" cxnId="{DA935AA1-4AF8-4606-A160-BA26686E1DF3}">
      <dgm:prSet/>
      <dgm:spPr/>
      <dgm:t>
        <a:bodyPr/>
        <a:lstStyle/>
        <a:p>
          <a:endParaRPr lang="uk-UA"/>
        </a:p>
      </dgm:t>
    </dgm:pt>
    <dgm:pt modelId="{B5837603-581E-492E-8448-3C39C1E057E6}" type="sibTrans" cxnId="{DA935AA1-4AF8-4606-A160-BA26686E1DF3}">
      <dgm:prSet/>
      <dgm:spPr/>
      <dgm:t>
        <a:bodyPr/>
        <a:lstStyle/>
        <a:p>
          <a:endParaRPr lang="uk-UA"/>
        </a:p>
      </dgm:t>
    </dgm:pt>
    <dgm:pt modelId="{FDE947A5-A380-4F40-9C12-6BAC9FDE28A3}">
      <dgm:prSet phldrT="[Текст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uk-UA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Моніторинг наповнення бази оренди землі</a:t>
          </a:r>
          <a:endParaRPr lang="uk-UA" sz="1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C87D681-8404-4B32-B7E4-CD605BF649C8}" type="parTrans" cxnId="{B51A36F8-2EFE-4F16-B54B-907901404128}">
      <dgm:prSet/>
      <dgm:spPr/>
      <dgm:t>
        <a:bodyPr/>
        <a:lstStyle/>
        <a:p>
          <a:endParaRPr lang="uk-UA"/>
        </a:p>
      </dgm:t>
    </dgm:pt>
    <dgm:pt modelId="{EE95004E-5274-4D8F-9F2D-498120100C80}" type="sibTrans" cxnId="{B51A36F8-2EFE-4F16-B54B-907901404128}">
      <dgm:prSet/>
      <dgm:spPr/>
      <dgm:t>
        <a:bodyPr/>
        <a:lstStyle/>
        <a:p>
          <a:endParaRPr lang="uk-UA"/>
        </a:p>
      </dgm:t>
    </dgm:pt>
    <dgm:pt modelId="{356269BC-8039-40A9-A8CE-222BEA5F6AF3}">
      <dgm:prSet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uk-UA" sz="1600" b="1" dirty="0" smtClean="0">
              <a:latin typeface="Times New Roman" pitchFamily="18" charset="0"/>
              <a:cs typeface="Times New Roman" pitchFamily="18" charset="0"/>
            </a:rPr>
            <a:t>Моніторинг наповнення бази даних електронного обліку земельних сервітутів </a:t>
          </a:r>
          <a:r>
            <a:rPr lang="uk-UA" sz="1600" b="1" dirty="0" err="1" smtClean="0">
              <a:latin typeface="Times New Roman" pitchFamily="18" charset="0"/>
              <a:cs typeface="Times New Roman" pitchFamily="18" charset="0"/>
            </a:rPr>
            <a:t>“Земельний</a:t>
          </a:r>
          <a:r>
            <a:rPr lang="uk-UA" sz="16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uk-UA" sz="1600" b="1" dirty="0" err="1" smtClean="0">
              <a:latin typeface="Times New Roman" pitchFamily="18" charset="0"/>
              <a:cs typeface="Times New Roman" pitchFamily="18" charset="0"/>
            </a:rPr>
            <a:t>податок”</a:t>
          </a:r>
          <a:endParaRPr lang="uk-UA" sz="1600" dirty="0">
            <a:latin typeface="Times New Roman" pitchFamily="18" charset="0"/>
            <a:cs typeface="Times New Roman" pitchFamily="18" charset="0"/>
          </a:endParaRPr>
        </a:p>
      </dgm:t>
    </dgm:pt>
    <dgm:pt modelId="{9AFA2419-9D9A-49DE-9136-9EB2477CBBDC}" type="parTrans" cxnId="{BDF1D8E2-82DC-4727-9DBB-1135858A4D58}">
      <dgm:prSet/>
      <dgm:spPr/>
      <dgm:t>
        <a:bodyPr/>
        <a:lstStyle/>
        <a:p>
          <a:endParaRPr lang="uk-UA"/>
        </a:p>
      </dgm:t>
    </dgm:pt>
    <dgm:pt modelId="{E839F2A2-B91E-4E8A-8170-B47C1B708594}" type="sibTrans" cxnId="{BDF1D8E2-82DC-4727-9DBB-1135858A4D58}">
      <dgm:prSet/>
      <dgm:spPr/>
      <dgm:t>
        <a:bodyPr/>
        <a:lstStyle/>
        <a:p>
          <a:endParaRPr lang="uk-UA"/>
        </a:p>
      </dgm:t>
    </dgm:pt>
    <dgm:pt modelId="{AD7040E5-FFAC-42CC-AAAF-53F91A7B9FA0}">
      <dgm:prSet phldrT="[Текст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uk-UA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Моніторинг стану ведення бази договорів на розміщення зовнішньої реклами</a:t>
          </a:r>
          <a:endParaRPr lang="uk-UA" sz="1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B98F4F9-A2E9-44EC-8529-E45716A5726E}" type="sibTrans" cxnId="{108FC6C0-4112-48F6-ACC4-8B16BF36CD65}">
      <dgm:prSet/>
      <dgm:spPr/>
      <dgm:t>
        <a:bodyPr/>
        <a:lstStyle/>
        <a:p>
          <a:endParaRPr lang="uk-UA"/>
        </a:p>
      </dgm:t>
    </dgm:pt>
    <dgm:pt modelId="{67A1862A-268F-4FE1-8BD4-8CC1385EB9A6}" type="parTrans" cxnId="{108FC6C0-4112-48F6-ACC4-8B16BF36CD65}">
      <dgm:prSet/>
      <dgm:spPr/>
      <dgm:t>
        <a:bodyPr/>
        <a:lstStyle/>
        <a:p>
          <a:endParaRPr lang="uk-UA"/>
        </a:p>
      </dgm:t>
    </dgm:pt>
    <dgm:pt modelId="{78B31E10-A3DE-4EC3-9E2B-329DEEB95BF6}" type="pres">
      <dgm:prSet presAssocID="{D929CA73-0E8C-4FAC-9C3E-89F46D2229B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53AA395D-EFA4-42A6-A8FD-EA1C5A9AC6BF}" type="pres">
      <dgm:prSet presAssocID="{B6E3F875-04A6-4BB6-98A5-DCCBF0DB8766}" presName="hierRoot1" presStyleCnt="0"/>
      <dgm:spPr/>
    </dgm:pt>
    <dgm:pt modelId="{88176A81-4B78-4F19-A1FC-C041932715F6}" type="pres">
      <dgm:prSet presAssocID="{B6E3F875-04A6-4BB6-98A5-DCCBF0DB8766}" presName="composite" presStyleCnt="0"/>
      <dgm:spPr/>
    </dgm:pt>
    <dgm:pt modelId="{715DE055-DA25-43FC-9C83-99B6CCDC8D13}" type="pres">
      <dgm:prSet presAssocID="{B6E3F875-04A6-4BB6-98A5-DCCBF0DB8766}" presName="background" presStyleLbl="node0" presStyleIdx="0" presStyleCnt="1"/>
      <dgm:spPr/>
    </dgm:pt>
    <dgm:pt modelId="{CCE84EA0-0CFF-4A39-9F36-0D8AC6E595AD}" type="pres">
      <dgm:prSet presAssocID="{B6E3F875-04A6-4BB6-98A5-DCCBF0DB8766}" presName="text" presStyleLbl="fgAcc0" presStyleIdx="0" presStyleCnt="1" custScaleX="177955" custScaleY="46581" custLinFactNeighborX="6706" custLinFactNeighborY="5818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736A3CB8-A7C2-49C8-BD22-8AD021B0EBC8}" type="pres">
      <dgm:prSet presAssocID="{B6E3F875-04A6-4BB6-98A5-DCCBF0DB8766}" presName="hierChild2" presStyleCnt="0"/>
      <dgm:spPr/>
    </dgm:pt>
    <dgm:pt modelId="{ABE137A1-285A-452C-B128-AE560CCB0B39}" type="pres">
      <dgm:prSet presAssocID="{9AFA2419-9D9A-49DE-9136-9EB2477CBBDC}" presName="Name10" presStyleLbl="parChTrans1D2" presStyleIdx="0" presStyleCnt="3"/>
      <dgm:spPr/>
      <dgm:t>
        <a:bodyPr/>
        <a:lstStyle/>
        <a:p>
          <a:endParaRPr lang="uk-UA"/>
        </a:p>
      </dgm:t>
    </dgm:pt>
    <dgm:pt modelId="{B6043ADD-B847-4ACF-ABD8-978C634A6709}" type="pres">
      <dgm:prSet presAssocID="{356269BC-8039-40A9-A8CE-222BEA5F6AF3}" presName="hierRoot2" presStyleCnt="0"/>
      <dgm:spPr/>
    </dgm:pt>
    <dgm:pt modelId="{1B901B36-16DE-41C7-8D1A-FE579029A430}" type="pres">
      <dgm:prSet presAssocID="{356269BC-8039-40A9-A8CE-222BEA5F6AF3}" presName="composite2" presStyleCnt="0"/>
      <dgm:spPr/>
    </dgm:pt>
    <dgm:pt modelId="{9E31E39D-D099-485F-9BC0-6CFFCEC0C408}" type="pres">
      <dgm:prSet presAssocID="{356269BC-8039-40A9-A8CE-222BEA5F6AF3}" presName="background2" presStyleLbl="node2" presStyleIdx="0" presStyleCnt="3"/>
      <dgm:spPr/>
    </dgm:pt>
    <dgm:pt modelId="{726EDF38-882E-4659-91CC-F56288CBC656}" type="pres">
      <dgm:prSet presAssocID="{356269BC-8039-40A9-A8CE-222BEA5F6AF3}" presName="text2" presStyleLbl="fgAcc2" presStyleIdx="0" presStyleCnt="3" custScaleX="44563" custScaleY="114450" custLinFactNeighborX="-19773" custLinFactNeighborY="-1108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49894D27-E9F3-45D1-B826-97C2C7C8182B}" type="pres">
      <dgm:prSet presAssocID="{356269BC-8039-40A9-A8CE-222BEA5F6AF3}" presName="hierChild3" presStyleCnt="0"/>
      <dgm:spPr/>
    </dgm:pt>
    <dgm:pt modelId="{4CE5ED4B-91DA-4918-8991-EA4FDA7A21A1}" type="pres">
      <dgm:prSet presAssocID="{CC87D681-8404-4B32-B7E4-CD605BF649C8}" presName="Name10" presStyleLbl="parChTrans1D2" presStyleIdx="1" presStyleCnt="3"/>
      <dgm:spPr/>
      <dgm:t>
        <a:bodyPr/>
        <a:lstStyle/>
        <a:p>
          <a:endParaRPr lang="uk-UA"/>
        </a:p>
      </dgm:t>
    </dgm:pt>
    <dgm:pt modelId="{446F5284-6A49-4900-BBE6-DA45A70D4213}" type="pres">
      <dgm:prSet presAssocID="{FDE947A5-A380-4F40-9C12-6BAC9FDE28A3}" presName="hierRoot2" presStyleCnt="0"/>
      <dgm:spPr/>
    </dgm:pt>
    <dgm:pt modelId="{A3B23714-EB9F-4476-8738-4AF4E639565B}" type="pres">
      <dgm:prSet presAssocID="{FDE947A5-A380-4F40-9C12-6BAC9FDE28A3}" presName="composite2" presStyleCnt="0"/>
      <dgm:spPr/>
    </dgm:pt>
    <dgm:pt modelId="{554EF707-821C-4735-A891-0453768C2401}" type="pres">
      <dgm:prSet presAssocID="{FDE947A5-A380-4F40-9C12-6BAC9FDE28A3}" presName="background2" presStyleLbl="node2" presStyleIdx="1" presStyleCnt="3"/>
      <dgm:spPr/>
      <dgm:t>
        <a:bodyPr/>
        <a:lstStyle/>
        <a:p>
          <a:endParaRPr lang="uk-UA"/>
        </a:p>
      </dgm:t>
    </dgm:pt>
    <dgm:pt modelId="{B4D9382B-0AE8-4D20-859C-A3D6A68EB083}" type="pres">
      <dgm:prSet presAssocID="{FDE947A5-A380-4F40-9C12-6BAC9FDE28A3}" presName="text2" presStyleLbl="fgAcc2" presStyleIdx="1" presStyleCnt="3" custScaleX="47000" custScaleY="108444" custLinFactNeighborX="-28246" custLinFactNeighborY="401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DC55B72E-57EE-449B-BFDF-EE30A97E8D24}" type="pres">
      <dgm:prSet presAssocID="{FDE947A5-A380-4F40-9C12-6BAC9FDE28A3}" presName="hierChild3" presStyleCnt="0"/>
      <dgm:spPr/>
    </dgm:pt>
    <dgm:pt modelId="{3A94D37F-DCD3-455B-9A65-5A846759A15D}" type="pres">
      <dgm:prSet presAssocID="{67A1862A-268F-4FE1-8BD4-8CC1385EB9A6}" presName="Name10" presStyleLbl="parChTrans1D2" presStyleIdx="2" presStyleCnt="3"/>
      <dgm:spPr/>
      <dgm:t>
        <a:bodyPr/>
        <a:lstStyle/>
        <a:p>
          <a:endParaRPr lang="uk-UA"/>
        </a:p>
      </dgm:t>
    </dgm:pt>
    <dgm:pt modelId="{7CF8CD1A-D712-4D31-90B7-DED2029CF27B}" type="pres">
      <dgm:prSet presAssocID="{AD7040E5-FFAC-42CC-AAAF-53F91A7B9FA0}" presName="hierRoot2" presStyleCnt="0"/>
      <dgm:spPr/>
    </dgm:pt>
    <dgm:pt modelId="{D7D09CC3-280E-44FF-9438-D9C67A2979F7}" type="pres">
      <dgm:prSet presAssocID="{AD7040E5-FFAC-42CC-AAAF-53F91A7B9FA0}" presName="composite2" presStyleCnt="0"/>
      <dgm:spPr/>
    </dgm:pt>
    <dgm:pt modelId="{C289E295-AF1E-47A1-B523-7AE806E0F0FE}" type="pres">
      <dgm:prSet presAssocID="{AD7040E5-FFAC-42CC-AAAF-53F91A7B9FA0}" presName="background2" presStyleLbl="node2" presStyleIdx="2" presStyleCnt="3"/>
      <dgm:spPr/>
    </dgm:pt>
    <dgm:pt modelId="{0CF87CFE-83E3-4C59-9F1B-90CF1A917B3F}" type="pres">
      <dgm:prSet presAssocID="{AD7040E5-FFAC-42CC-AAAF-53F91A7B9FA0}" presName="text2" presStyleLbl="fgAcc2" presStyleIdx="2" presStyleCnt="3" custScaleX="50705" custScaleY="107553" custLinFactNeighborX="21181" custLinFactNeighborY="-31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D0EABDF5-467D-4028-8BF6-758CC7D79FD8}" type="pres">
      <dgm:prSet presAssocID="{AD7040E5-FFAC-42CC-AAAF-53F91A7B9FA0}" presName="hierChild3" presStyleCnt="0"/>
      <dgm:spPr/>
    </dgm:pt>
  </dgm:ptLst>
  <dgm:cxnLst>
    <dgm:cxn modelId="{B51A36F8-2EFE-4F16-B54B-907901404128}" srcId="{B6E3F875-04A6-4BB6-98A5-DCCBF0DB8766}" destId="{FDE947A5-A380-4F40-9C12-6BAC9FDE28A3}" srcOrd="1" destOrd="0" parTransId="{CC87D681-8404-4B32-B7E4-CD605BF649C8}" sibTransId="{EE95004E-5274-4D8F-9F2D-498120100C80}"/>
    <dgm:cxn modelId="{76E82815-2C56-4BA7-AD23-D779BDC2F5EF}" type="presOf" srcId="{D929CA73-0E8C-4FAC-9C3E-89F46D2229B8}" destId="{78B31E10-A3DE-4EC3-9E2B-329DEEB95BF6}" srcOrd="0" destOrd="0" presId="urn:microsoft.com/office/officeart/2005/8/layout/hierarchy1"/>
    <dgm:cxn modelId="{400D88E3-E25C-4CAC-A60B-70F3A636DD37}" type="presOf" srcId="{AD7040E5-FFAC-42CC-AAAF-53F91A7B9FA0}" destId="{0CF87CFE-83E3-4C59-9F1B-90CF1A917B3F}" srcOrd="0" destOrd="0" presId="urn:microsoft.com/office/officeart/2005/8/layout/hierarchy1"/>
    <dgm:cxn modelId="{0835E514-B5F7-4211-B547-731369946142}" type="presOf" srcId="{67A1862A-268F-4FE1-8BD4-8CC1385EB9A6}" destId="{3A94D37F-DCD3-455B-9A65-5A846759A15D}" srcOrd="0" destOrd="0" presId="urn:microsoft.com/office/officeart/2005/8/layout/hierarchy1"/>
    <dgm:cxn modelId="{C347D4D6-7D6B-4746-B10A-0E301BB4F742}" type="presOf" srcId="{9AFA2419-9D9A-49DE-9136-9EB2477CBBDC}" destId="{ABE137A1-285A-452C-B128-AE560CCB0B39}" srcOrd="0" destOrd="0" presId="urn:microsoft.com/office/officeart/2005/8/layout/hierarchy1"/>
    <dgm:cxn modelId="{BDF1D8E2-82DC-4727-9DBB-1135858A4D58}" srcId="{B6E3F875-04A6-4BB6-98A5-DCCBF0DB8766}" destId="{356269BC-8039-40A9-A8CE-222BEA5F6AF3}" srcOrd="0" destOrd="0" parTransId="{9AFA2419-9D9A-49DE-9136-9EB2477CBBDC}" sibTransId="{E839F2A2-B91E-4E8A-8170-B47C1B708594}"/>
    <dgm:cxn modelId="{E943A436-BF47-4541-8A2A-4089B1EFEEC0}" type="presOf" srcId="{356269BC-8039-40A9-A8CE-222BEA5F6AF3}" destId="{726EDF38-882E-4659-91CC-F56288CBC656}" srcOrd="0" destOrd="0" presId="urn:microsoft.com/office/officeart/2005/8/layout/hierarchy1"/>
    <dgm:cxn modelId="{108FC6C0-4112-48F6-ACC4-8B16BF36CD65}" srcId="{B6E3F875-04A6-4BB6-98A5-DCCBF0DB8766}" destId="{AD7040E5-FFAC-42CC-AAAF-53F91A7B9FA0}" srcOrd="2" destOrd="0" parTransId="{67A1862A-268F-4FE1-8BD4-8CC1385EB9A6}" sibTransId="{6B98F4F9-A2E9-44EC-8529-E45716A5726E}"/>
    <dgm:cxn modelId="{DA935AA1-4AF8-4606-A160-BA26686E1DF3}" srcId="{D929CA73-0E8C-4FAC-9C3E-89F46D2229B8}" destId="{B6E3F875-04A6-4BB6-98A5-DCCBF0DB8766}" srcOrd="0" destOrd="0" parTransId="{5C45879B-37D6-497A-B19B-1049BF7558F7}" sibTransId="{B5837603-581E-492E-8448-3C39C1E057E6}"/>
    <dgm:cxn modelId="{4C7FA448-1896-42D4-9ED6-A707D5ADA0A6}" type="presOf" srcId="{B6E3F875-04A6-4BB6-98A5-DCCBF0DB8766}" destId="{CCE84EA0-0CFF-4A39-9F36-0D8AC6E595AD}" srcOrd="0" destOrd="0" presId="urn:microsoft.com/office/officeart/2005/8/layout/hierarchy1"/>
    <dgm:cxn modelId="{85C176AC-A1E8-41D6-96F7-89DAC2AAFF95}" type="presOf" srcId="{FDE947A5-A380-4F40-9C12-6BAC9FDE28A3}" destId="{B4D9382B-0AE8-4D20-859C-A3D6A68EB083}" srcOrd="0" destOrd="0" presId="urn:microsoft.com/office/officeart/2005/8/layout/hierarchy1"/>
    <dgm:cxn modelId="{0133F87E-982C-4CB9-B297-4895965615E0}" type="presOf" srcId="{CC87D681-8404-4B32-B7E4-CD605BF649C8}" destId="{4CE5ED4B-91DA-4918-8991-EA4FDA7A21A1}" srcOrd="0" destOrd="0" presId="urn:microsoft.com/office/officeart/2005/8/layout/hierarchy1"/>
    <dgm:cxn modelId="{3B360237-1D34-4C81-8C6D-DA5705D1D818}" type="presParOf" srcId="{78B31E10-A3DE-4EC3-9E2B-329DEEB95BF6}" destId="{53AA395D-EFA4-42A6-A8FD-EA1C5A9AC6BF}" srcOrd="0" destOrd="0" presId="urn:microsoft.com/office/officeart/2005/8/layout/hierarchy1"/>
    <dgm:cxn modelId="{B704B6E9-3F75-43B6-BB14-2660EB3ACC8B}" type="presParOf" srcId="{53AA395D-EFA4-42A6-A8FD-EA1C5A9AC6BF}" destId="{88176A81-4B78-4F19-A1FC-C041932715F6}" srcOrd="0" destOrd="0" presId="urn:microsoft.com/office/officeart/2005/8/layout/hierarchy1"/>
    <dgm:cxn modelId="{824B07B2-9392-4283-88F3-51F18699A57A}" type="presParOf" srcId="{88176A81-4B78-4F19-A1FC-C041932715F6}" destId="{715DE055-DA25-43FC-9C83-99B6CCDC8D13}" srcOrd="0" destOrd="0" presId="urn:microsoft.com/office/officeart/2005/8/layout/hierarchy1"/>
    <dgm:cxn modelId="{45360B12-1B39-4346-9C8D-AB4AB3DC6BEE}" type="presParOf" srcId="{88176A81-4B78-4F19-A1FC-C041932715F6}" destId="{CCE84EA0-0CFF-4A39-9F36-0D8AC6E595AD}" srcOrd="1" destOrd="0" presId="urn:microsoft.com/office/officeart/2005/8/layout/hierarchy1"/>
    <dgm:cxn modelId="{CE090817-4B64-4ECD-AF64-985679252056}" type="presParOf" srcId="{53AA395D-EFA4-42A6-A8FD-EA1C5A9AC6BF}" destId="{736A3CB8-A7C2-49C8-BD22-8AD021B0EBC8}" srcOrd="1" destOrd="0" presId="urn:microsoft.com/office/officeart/2005/8/layout/hierarchy1"/>
    <dgm:cxn modelId="{FEFFB053-FCE0-4D5A-BC2D-25556A8F4D4B}" type="presParOf" srcId="{736A3CB8-A7C2-49C8-BD22-8AD021B0EBC8}" destId="{ABE137A1-285A-452C-B128-AE560CCB0B39}" srcOrd="0" destOrd="0" presId="urn:microsoft.com/office/officeart/2005/8/layout/hierarchy1"/>
    <dgm:cxn modelId="{1485A2A8-3367-4164-B8FD-7D6D96764FD3}" type="presParOf" srcId="{736A3CB8-A7C2-49C8-BD22-8AD021B0EBC8}" destId="{B6043ADD-B847-4ACF-ABD8-978C634A6709}" srcOrd="1" destOrd="0" presId="urn:microsoft.com/office/officeart/2005/8/layout/hierarchy1"/>
    <dgm:cxn modelId="{D2384B02-8710-4D47-9870-D796F9149032}" type="presParOf" srcId="{B6043ADD-B847-4ACF-ABD8-978C634A6709}" destId="{1B901B36-16DE-41C7-8D1A-FE579029A430}" srcOrd="0" destOrd="0" presId="urn:microsoft.com/office/officeart/2005/8/layout/hierarchy1"/>
    <dgm:cxn modelId="{D834A862-402A-4DD3-ADD8-2EF7512EF59B}" type="presParOf" srcId="{1B901B36-16DE-41C7-8D1A-FE579029A430}" destId="{9E31E39D-D099-485F-9BC0-6CFFCEC0C408}" srcOrd="0" destOrd="0" presId="urn:microsoft.com/office/officeart/2005/8/layout/hierarchy1"/>
    <dgm:cxn modelId="{D86E777A-3E88-4F92-800A-0938C0BC7282}" type="presParOf" srcId="{1B901B36-16DE-41C7-8D1A-FE579029A430}" destId="{726EDF38-882E-4659-91CC-F56288CBC656}" srcOrd="1" destOrd="0" presId="urn:microsoft.com/office/officeart/2005/8/layout/hierarchy1"/>
    <dgm:cxn modelId="{70AB6DBD-1C72-4E52-99E4-48C11625D330}" type="presParOf" srcId="{B6043ADD-B847-4ACF-ABD8-978C634A6709}" destId="{49894D27-E9F3-45D1-B826-97C2C7C8182B}" srcOrd="1" destOrd="0" presId="urn:microsoft.com/office/officeart/2005/8/layout/hierarchy1"/>
    <dgm:cxn modelId="{4EC8C4C8-E6B7-4E6F-822C-391CB3D58CBC}" type="presParOf" srcId="{736A3CB8-A7C2-49C8-BD22-8AD021B0EBC8}" destId="{4CE5ED4B-91DA-4918-8991-EA4FDA7A21A1}" srcOrd="2" destOrd="0" presId="urn:microsoft.com/office/officeart/2005/8/layout/hierarchy1"/>
    <dgm:cxn modelId="{D2CB8FE0-724C-4210-8F2D-F11E5DBE9220}" type="presParOf" srcId="{736A3CB8-A7C2-49C8-BD22-8AD021B0EBC8}" destId="{446F5284-6A49-4900-BBE6-DA45A70D4213}" srcOrd="3" destOrd="0" presId="urn:microsoft.com/office/officeart/2005/8/layout/hierarchy1"/>
    <dgm:cxn modelId="{1D9BF562-B1B7-49DA-9313-7779137EAB1D}" type="presParOf" srcId="{446F5284-6A49-4900-BBE6-DA45A70D4213}" destId="{A3B23714-EB9F-4476-8738-4AF4E639565B}" srcOrd="0" destOrd="0" presId="urn:microsoft.com/office/officeart/2005/8/layout/hierarchy1"/>
    <dgm:cxn modelId="{86000163-8BBF-4C55-B6CF-49D3AC0C7964}" type="presParOf" srcId="{A3B23714-EB9F-4476-8738-4AF4E639565B}" destId="{554EF707-821C-4735-A891-0453768C2401}" srcOrd="0" destOrd="0" presId="urn:microsoft.com/office/officeart/2005/8/layout/hierarchy1"/>
    <dgm:cxn modelId="{EB45CC88-170A-492A-9AB0-6543BC9F33DD}" type="presParOf" srcId="{A3B23714-EB9F-4476-8738-4AF4E639565B}" destId="{B4D9382B-0AE8-4D20-859C-A3D6A68EB083}" srcOrd="1" destOrd="0" presId="urn:microsoft.com/office/officeart/2005/8/layout/hierarchy1"/>
    <dgm:cxn modelId="{CC7F7204-7499-4506-89D2-D2B054ECE48C}" type="presParOf" srcId="{446F5284-6A49-4900-BBE6-DA45A70D4213}" destId="{DC55B72E-57EE-449B-BFDF-EE30A97E8D24}" srcOrd="1" destOrd="0" presId="urn:microsoft.com/office/officeart/2005/8/layout/hierarchy1"/>
    <dgm:cxn modelId="{E349ADBD-E104-4268-BE40-24B14DEC6FBC}" type="presParOf" srcId="{736A3CB8-A7C2-49C8-BD22-8AD021B0EBC8}" destId="{3A94D37F-DCD3-455B-9A65-5A846759A15D}" srcOrd="4" destOrd="0" presId="urn:microsoft.com/office/officeart/2005/8/layout/hierarchy1"/>
    <dgm:cxn modelId="{B453441A-F86E-4B73-8A07-CE79B720662D}" type="presParOf" srcId="{736A3CB8-A7C2-49C8-BD22-8AD021B0EBC8}" destId="{7CF8CD1A-D712-4D31-90B7-DED2029CF27B}" srcOrd="5" destOrd="0" presId="urn:microsoft.com/office/officeart/2005/8/layout/hierarchy1"/>
    <dgm:cxn modelId="{82E5E399-1907-48B2-9F7F-6A33418B83C1}" type="presParOf" srcId="{7CF8CD1A-D712-4D31-90B7-DED2029CF27B}" destId="{D7D09CC3-280E-44FF-9438-D9C67A2979F7}" srcOrd="0" destOrd="0" presId="urn:microsoft.com/office/officeart/2005/8/layout/hierarchy1"/>
    <dgm:cxn modelId="{7CAE4868-0B57-491B-A03A-C5E0D4A6E91F}" type="presParOf" srcId="{D7D09CC3-280E-44FF-9438-D9C67A2979F7}" destId="{C289E295-AF1E-47A1-B523-7AE806E0F0FE}" srcOrd="0" destOrd="0" presId="urn:microsoft.com/office/officeart/2005/8/layout/hierarchy1"/>
    <dgm:cxn modelId="{1FF12CE4-52B6-4632-86BC-742FB3CFD29C}" type="presParOf" srcId="{D7D09CC3-280E-44FF-9438-D9C67A2979F7}" destId="{0CF87CFE-83E3-4C59-9F1B-90CF1A917B3F}" srcOrd="1" destOrd="0" presId="urn:microsoft.com/office/officeart/2005/8/layout/hierarchy1"/>
    <dgm:cxn modelId="{181CA3EC-6B0E-4B7E-A586-1E5598577218}" type="presParOf" srcId="{7CF8CD1A-D712-4D31-90B7-DED2029CF27B}" destId="{D0EABDF5-467D-4028-8BF6-758CC7D79FD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94D37F-DCD3-455B-9A65-5A846759A15D}">
      <dsp:nvSpPr>
        <dsp:cNvPr id="0" name=""/>
        <dsp:cNvSpPr/>
      </dsp:nvSpPr>
      <dsp:spPr>
        <a:xfrm>
          <a:off x="4386000" y="1233276"/>
          <a:ext cx="2950582" cy="9394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6367"/>
              </a:lnTo>
              <a:lnTo>
                <a:pt x="2950582" y="596367"/>
              </a:lnTo>
              <a:lnTo>
                <a:pt x="2950582" y="939401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E5ED4B-91DA-4918-8991-EA4FDA7A21A1}">
      <dsp:nvSpPr>
        <dsp:cNvPr id="0" name=""/>
        <dsp:cNvSpPr/>
      </dsp:nvSpPr>
      <dsp:spPr>
        <a:xfrm>
          <a:off x="2978039" y="1233276"/>
          <a:ext cx="1407960" cy="949559"/>
        </a:xfrm>
        <a:custGeom>
          <a:avLst/>
          <a:gdLst/>
          <a:ahLst/>
          <a:cxnLst/>
          <a:rect l="0" t="0" r="0" b="0"/>
          <a:pathLst>
            <a:path>
              <a:moveTo>
                <a:pt x="1407960" y="0"/>
              </a:moveTo>
              <a:lnTo>
                <a:pt x="1407960" y="606525"/>
              </a:lnTo>
              <a:lnTo>
                <a:pt x="0" y="606525"/>
              </a:lnTo>
              <a:lnTo>
                <a:pt x="0" y="949559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E137A1-285A-452C-B128-AE560CCB0B39}">
      <dsp:nvSpPr>
        <dsp:cNvPr id="0" name=""/>
        <dsp:cNvSpPr/>
      </dsp:nvSpPr>
      <dsp:spPr>
        <a:xfrm>
          <a:off x="773665" y="1233276"/>
          <a:ext cx="3612334" cy="914077"/>
        </a:xfrm>
        <a:custGeom>
          <a:avLst/>
          <a:gdLst/>
          <a:ahLst/>
          <a:cxnLst/>
          <a:rect l="0" t="0" r="0" b="0"/>
          <a:pathLst>
            <a:path>
              <a:moveTo>
                <a:pt x="3612334" y="0"/>
              </a:moveTo>
              <a:lnTo>
                <a:pt x="3612334" y="571043"/>
              </a:lnTo>
              <a:lnTo>
                <a:pt x="0" y="571043"/>
              </a:lnTo>
              <a:lnTo>
                <a:pt x="0" y="914077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5DE055-DA25-43FC-9C83-99B6CCDC8D13}">
      <dsp:nvSpPr>
        <dsp:cNvPr id="0" name=""/>
        <dsp:cNvSpPr/>
      </dsp:nvSpPr>
      <dsp:spPr>
        <a:xfrm>
          <a:off x="1091236" y="137992"/>
          <a:ext cx="6589528" cy="109528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CE84EA0-0CFF-4A39-9F36-0D8AC6E595AD}">
      <dsp:nvSpPr>
        <dsp:cNvPr id="0" name=""/>
        <dsp:cNvSpPr/>
      </dsp:nvSpPr>
      <dsp:spPr>
        <a:xfrm>
          <a:off x="1502671" y="528855"/>
          <a:ext cx="6589528" cy="1095283"/>
        </a:xfrm>
        <a:prstGeom prst="roundRect">
          <a:avLst>
            <a:gd name="adj" fmla="val 10000"/>
          </a:avLst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2800" b="1" kern="1200" dirty="0" smtClean="0">
              <a:latin typeface="Times New Roman" pitchFamily="18" charset="0"/>
              <a:cs typeface="Times New Roman" pitchFamily="18" charset="0"/>
            </a:rPr>
            <a:t>Контроль ведення</a:t>
          </a:r>
        </a:p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2800" b="1" kern="1200" dirty="0" smtClean="0">
              <a:latin typeface="Times New Roman" pitchFamily="18" charset="0"/>
              <a:cs typeface="Times New Roman" pitchFamily="18" charset="0"/>
            </a:rPr>
            <a:t>баз даних</a:t>
          </a:r>
          <a:endParaRPr lang="uk-UA" sz="2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534751" y="560935"/>
        <a:ext cx="6525368" cy="1031123"/>
      </dsp:txXfrm>
    </dsp:sp>
    <dsp:sp modelId="{9E31E39D-D099-485F-9BC0-6CFFCEC0C408}">
      <dsp:nvSpPr>
        <dsp:cNvPr id="0" name=""/>
        <dsp:cNvSpPr/>
      </dsp:nvSpPr>
      <dsp:spPr>
        <a:xfrm>
          <a:off x="-51400" y="2147353"/>
          <a:ext cx="1650131" cy="269112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26EDF38-882E-4659-91CC-F56288CBC656}">
      <dsp:nvSpPr>
        <dsp:cNvPr id="0" name=""/>
        <dsp:cNvSpPr/>
      </dsp:nvSpPr>
      <dsp:spPr>
        <a:xfrm>
          <a:off x="360035" y="2538216"/>
          <a:ext cx="1650131" cy="2691123"/>
        </a:xfrm>
        <a:prstGeom prst="roundRect">
          <a:avLst>
            <a:gd name="adj" fmla="val 10000"/>
          </a:avLst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latin typeface="Times New Roman" pitchFamily="18" charset="0"/>
              <a:cs typeface="Times New Roman" pitchFamily="18" charset="0"/>
            </a:rPr>
            <a:t>Моніторинг наповнення бази даних електронного обліку земельних сервітутів </a:t>
          </a:r>
          <a:r>
            <a:rPr lang="uk-UA" sz="1600" b="1" kern="1200" dirty="0" err="1" smtClean="0">
              <a:latin typeface="Times New Roman" pitchFamily="18" charset="0"/>
              <a:cs typeface="Times New Roman" pitchFamily="18" charset="0"/>
            </a:rPr>
            <a:t>“Земельний</a:t>
          </a:r>
          <a:r>
            <a:rPr lang="uk-UA" sz="16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uk-UA" sz="1600" b="1" kern="1200" dirty="0" err="1" smtClean="0">
              <a:latin typeface="Times New Roman" pitchFamily="18" charset="0"/>
              <a:cs typeface="Times New Roman" pitchFamily="18" charset="0"/>
            </a:rPr>
            <a:t>податок”</a:t>
          </a:r>
          <a:endParaRPr lang="uk-UA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08366" y="2586547"/>
        <a:ext cx="1553469" cy="2594461"/>
      </dsp:txXfrm>
    </dsp:sp>
    <dsp:sp modelId="{554EF707-821C-4735-A891-0453768C2401}">
      <dsp:nvSpPr>
        <dsp:cNvPr id="0" name=""/>
        <dsp:cNvSpPr/>
      </dsp:nvSpPr>
      <dsp:spPr>
        <a:xfrm>
          <a:off x="2107853" y="2182835"/>
          <a:ext cx="1740371" cy="254990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4D9382B-0AE8-4D20-859C-A3D6A68EB083}">
      <dsp:nvSpPr>
        <dsp:cNvPr id="0" name=""/>
        <dsp:cNvSpPr/>
      </dsp:nvSpPr>
      <dsp:spPr>
        <a:xfrm>
          <a:off x="2519289" y="2573698"/>
          <a:ext cx="1740371" cy="2549901"/>
        </a:xfrm>
        <a:prstGeom prst="roundRect">
          <a:avLst>
            <a:gd name="adj" fmla="val 10000"/>
          </a:avLst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Моніторинг наповнення бази оренди землі</a:t>
          </a:r>
          <a:endParaRPr lang="uk-UA" sz="16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570263" y="2624672"/>
        <a:ext cx="1638423" cy="2447953"/>
      </dsp:txXfrm>
    </dsp:sp>
    <dsp:sp modelId="{C289E295-AF1E-47A1-B523-7AE806E0F0FE}">
      <dsp:nvSpPr>
        <dsp:cNvPr id="0" name=""/>
        <dsp:cNvSpPr/>
      </dsp:nvSpPr>
      <dsp:spPr>
        <a:xfrm>
          <a:off x="6397799" y="2172677"/>
          <a:ext cx="1877564" cy="252895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CF87CFE-83E3-4C59-9F1B-90CF1A917B3F}">
      <dsp:nvSpPr>
        <dsp:cNvPr id="0" name=""/>
        <dsp:cNvSpPr/>
      </dsp:nvSpPr>
      <dsp:spPr>
        <a:xfrm>
          <a:off x="6809235" y="2563540"/>
          <a:ext cx="1877564" cy="2528950"/>
        </a:xfrm>
        <a:prstGeom prst="roundRect">
          <a:avLst>
            <a:gd name="adj" fmla="val 10000"/>
          </a:avLst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Моніторинг стану ведення бази договорів на розміщення зовнішньої реклами</a:t>
          </a:r>
          <a:endParaRPr lang="uk-UA" sz="16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864227" y="2618532"/>
        <a:ext cx="1767580" cy="24189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0.19066</cdr:x>
      <cdr:y>0.36364</cdr:y>
    </cdr:from>
    <cdr:to>
      <cdr:x>0.41447</cdr:x>
      <cdr:y>0.52801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656225" y="1728209"/>
          <a:ext cx="1944193" cy="7811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endParaRPr lang="uk-UA" sz="18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0.19066</cdr:x>
      <cdr:y>0.36364</cdr:y>
    </cdr:from>
    <cdr:to>
      <cdr:x>0.41447</cdr:x>
      <cdr:y>0.52801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656225" y="1728209"/>
          <a:ext cx="1944193" cy="7811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endParaRPr lang="uk-UA" sz="18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/>
            </a:lvl1pPr>
          </a:lstStyle>
          <a:p>
            <a:pPr>
              <a:defRPr/>
            </a:pPr>
            <a:fld id="{439C6F28-D127-4FBD-BD2C-A314F109B728}" type="datetimeFigureOut">
              <a:rPr lang="ru-RU"/>
              <a:pPr>
                <a:defRPr/>
              </a:pPr>
              <a:t>16.01.2020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/>
            </a:lvl1pPr>
          </a:lstStyle>
          <a:p>
            <a:pPr>
              <a:defRPr/>
            </a:pPr>
            <a:fld id="{3FE0F49D-E716-4353-9616-71FECFB64E88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69940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E0F49D-E716-4353-9616-71FECFB64E88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16407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E0F49D-E716-4353-9616-71FECFB64E88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76722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E0F49D-E716-4353-9616-71FECFB64E88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42077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E0F49D-E716-4353-9616-71FECFB64E88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6034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 сполучна ліні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9" name="Пі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uk-UA" smtClean="0"/>
              <a:t>Зразок підзаголовка</a:t>
            </a:r>
            <a:endParaRPr lang="en-US"/>
          </a:p>
        </p:txBody>
      </p:sp>
      <p:sp>
        <p:nvSpPr>
          <p:cNvPr id="5" name="Місце для дати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Місце для нижнього колонтитула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Місце для номера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AD3F9E-9866-4B67-9D69-B62BDE5E49BB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013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Місце для дати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Місце для нижнього колонтитула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3A2B9-D309-4B3E-9AFC-119CF32F928A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4207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C184F-EED5-4191-8F14-B28A628A338E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4098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27" name="Місце для вмісту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Місце для дати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Місце для нижнього колонтитула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Місце для номера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63C004-1632-4331-A0FE-F69094F7EB51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3584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 сполучна ліні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Місце для тексту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5" name="Місце для дати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Місце для нижнього колонтитула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Місце для номера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6389B-A23A-4A79-875B-DC0FEC5C9CC6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69013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14" name="Місце для вмісту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13" name="Місце для вмісту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5" name="Місце для дати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Місце для нижнього колонтитула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CE120-0362-4C7C-926F-962E913AC79C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3504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 сполучна ліні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13" name="Місце для тексту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25" name="Місце для тексту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28" name="Місце для вмісту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8" name="Місце для дати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Місце для номера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603496-C47B-4166-8980-B660B17AB6EF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8897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дати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Місце для нижнього колонтитула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116F3-325F-4258-A4C3-C8CB86BC36BB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877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Місце для нижнього колонтитула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B29C5E-F6B8-4F1C-89C4-A1D495CE37A1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9951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 сполучна ліні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26" name="Місце для тексту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14" name="Місце для вмісту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6" name="Місце для дати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Місце для нижнього колонтитула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663603-B0F8-4D81-9CD2-17A0F7075AC1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2976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Місце для зображення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uk-UA" noProof="0" smtClean="0"/>
              <a:t>Клацніть піктограму, щоб додати зображення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26" name="Місце для тексту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Місце для номера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855FF3-DA7A-47C2-B8CB-80A1EF0ABA16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7556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 сполучна ліні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9" name="Місце для тексту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altLang="uk-UA" smtClean="0"/>
              <a:t>Зразок тексту</a:t>
            </a:r>
          </a:p>
          <a:p>
            <a:pPr lvl="1"/>
            <a:r>
              <a:rPr lang="uk-UA" altLang="uk-UA" smtClean="0"/>
              <a:t>Другий рівень</a:t>
            </a:r>
          </a:p>
          <a:p>
            <a:pPr lvl="2"/>
            <a:r>
              <a:rPr lang="uk-UA" altLang="uk-UA" smtClean="0"/>
              <a:t>Третій рівень</a:t>
            </a:r>
          </a:p>
          <a:p>
            <a:pPr lvl="3"/>
            <a:r>
              <a:rPr lang="uk-UA" altLang="uk-UA" smtClean="0"/>
              <a:t>Четвертий рівень</a:t>
            </a:r>
          </a:p>
          <a:p>
            <a:pPr lvl="4"/>
            <a:r>
              <a:rPr lang="uk-UA" altLang="uk-UA" smtClean="0"/>
              <a:t>П'ятий рівень</a:t>
            </a:r>
            <a:endParaRPr lang="en-US" altLang="uk-UA" smtClean="0"/>
          </a:p>
        </p:txBody>
      </p:sp>
      <p:sp>
        <p:nvSpPr>
          <p:cNvPr id="11" name="Місце для дати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Місце для нижнього колонтитула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E306C33E-17A1-4725-B424-95A20FBFD4DB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  <p:sp>
        <p:nvSpPr>
          <p:cNvPr id="10" name="Місце для заголовка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9" name="Пряма сполучна ліні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Пряма сполучна ліні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09" r:id="rId1"/>
    <p:sldLayoutId id="2147484810" r:id="rId2"/>
    <p:sldLayoutId id="2147484811" r:id="rId3"/>
    <p:sldLayoutId id="2147484806" r:id="rId4"/>
    <p:sldLayoutId id="2147484812" r:id="rId5"/>
    <p:sldLayoutId id="2147484807" r:id="rId6"/>
    <p:sldLayoutId id="2147484813" r:id="rId7"/>
    <p:sldLayoutId id="2147484814" r:id="rId8"/>
    <p:sldLayoutId id="2147484815" r:id="rId9"/>
    <p:sldLayoutId id="2147484808" r:id="rId10"/>
    <p:sldLayoutId id="2147484816" r:id="rId11"/>
  </p:sldLayoutIdLst>
  <p:transition>
    <p:blinds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tiff"/><Relationship Id="rId4" Type="http://schemas.openxmlformats.org/officeDocument/2006/relationships/image" Target="../media/image7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Прямоугольник 29"/>
          <p:cNvSpPr>
            <a:spLocks noChangeArrowheads="1"/>
          </p:cNvSpPr>
          <p:nvPr/>
        </p:nvSpPr>
        <p:spPr bwMode="auto">
          <a:xfrm>
            <a:off x="395288" y="0"/>
            <a:ext cx="8569325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lang="uk-UA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cs typeface="Times New Roman" pitchFamily="18" charset="0"/>
              </a:rPr>
              <a:t>Доповідач: </a:t>
            </a:r>
            <a:r>
              <a:rPr lang="uk-UA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cs typeface="Times New Roman" pitchFamily="18" charset="0"/>
              </a:rPr>
              <a:t>ПЕРЕСУНЬКО МИХАЙЛО МИХАЙЛОВИЧ             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  <a:cs typeface="Times New Roman" pitchFamily="18" charset="0"/>
            </a:endParaRPr>
          </a:p>
          <a:p>
            <a:pPr algn="r">
              <a:defRPr/>
            </a:pPr>
            <a:r>
              <a:rPr lang="uk-UA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cs typeface="Times New Roman" pitchFamily="18" charset="0"/>
              </a:rPr>
              <a:t>В.О.ДИРЕКТОРА </a:t>
            </a:r>
            <a:r>
              <a:rPr lang="uk-UA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cs typeface="Times New Roman" pitchFamily="18" charset="0"/>
              </a:rPr>
              <a:t>ДЕПАРТАМЕНТУ </a:t>
            </a:r>
          </a:p>
          <a:p>
            <a:pPr algn="r">
              <a:defRPr/>
            </a:pPr>
            <a:r>
              <a:rPr lang="uk-UA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cs typeface="Times New Roman" pitchFamily="18" charset="0"/>
              </a:rPr>
              <a:t>САМОВРЯДНОГО КОНТРОЛЮ</a:t>
            </a:r>
          </a:p>
          <a:p>
            <a:pPr algn="r">
              <a:defRPr/>
            </a:pPr>
            <a:r>
              <a:rPr lang="uk-UA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cs typeface="Times New Roman" pitchFamily="18" charset="0"/>
              </a:rPr>
              <a:t>ВІННИЦЬКОЇ МІСЬКОЇ РАДИ  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  <a:cs typeface="Times New Roman" pitchFamily="18" charset="0"/>
            </a:endParaRPr>
          </a:p>
          <a:p>
            <a:pPr algn="ctr">
              <a:defRPr/>
            </a:pPr>
            <a:endParaRPr lang="en-US" sz="1200" b="1" dirty="0" smtClean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  <a:cs typeface="Times New Roman" pitchFamily="18" charset="0"/>
            </a:endParaRPr>
          </a:p>
          <a:p>
            <a:pPr algn="ctr">
              <a:defRPr/>
            </a:pP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  <a:cs typeface="Times New Roman" pitchFamily="18" charset="0"/>
            </a:endParaRPr>
          </a:p>
          <a:p>
            <a:pPr algn="ctr">
              <a:defRPr/>
            </a:pPr>
            <a:endParaRPr lang="en-US" sz="1200" b="1" dirty="0" smtClean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  <a:cs typeface="Times New Roman" pitchFamily="18" charset="0"/>
            </a:endParaRPr>
          </a:p>
          <a:p>
            <a:pPr algn="ctr">
              <a:defRPr/>
            </a:pP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  <a:cs typeface="Times New Roman" pitchFamily="18" charset="0"/>
            </a:endParaRPr>
          </a:p>
          <a:p>
            <a:pPr algn="ctr">
              <a:defRPr/>
            </a:pP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  <a:cs typeface="Times New Roman" pitchFamily="18" charset="0"/>
            </a:endParaRPr>
          </a:p>
          <a:p>
            <a:pPr algn="ctr">
              <a:defRPr/>
            </a:pP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  <a:cs typeface="Times New Roman" pitchFamily="18" charset="0"/>
            </a:endParaRPr>
          </a:p>
          <a:p>
            <a:pPr algn="ctr">
              <a:defRPr/>
            </a:pPr>
            <a:r>
              <a:rPr lang="uk-UA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cs typeface="Times New Roman" pitchFamily="18" charset="0"/>
              </a:rPr>
              <a:t> 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  <a:cs typeface="Times New Roman" pitchFamily="18" charset="0"/>
            </a:endParaRPr>
          </a:p>
          <a:p>
            <a:pPr algn="ctr">
              <a:defRPr/>
            </a:pPr>
            <a:r>
              <a:rPr lang="uk-UA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cs typeface="Times New Roman" pitchFamily="18" charset="0"/>
              </a:rPr>
              <a:t> 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  <a:cs typeface="Times New Roman" pitchFamily="18" charset="0"/>
            </a:endParaRPr>
          </a:p>
          <a:p>
            <a:pPr algn="ctr">
              <a:defRPr/>
            </a:pPr>
            <a:r>
              <a:rPr lang="uk-UA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cs typeface="Times New Roman" pitchFamily="18" charset="0"/>
              </a:rPr>
              <a:t> 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  <a:cs typeface="Times New Roman" pitchFamily="18" charset="0"/>
            </a:endParaRPr>
          </a:p>
          <a:p>
            <a:pPr algn="ctr">
              <a:defRPr/>
            </a:pPr>
            <a:r>
              <a:rPr lang="uk-UA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cs typeface="Times New Roman" pitchFamily="18" charset="0"/>
              </a:rPr>
              <a:t> 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  <a:cs typeface="Times New Roman" pitchFamily="18" charset="0"/>
            </a:endParaRPr>
          </a:p>
          <a:p>
            <a:pPr algn="ctr">
              <a:defRPr/>
            </a:pPr>
            <a:r>
              <a:rPr lang="uk-UA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cs typeface="Times New Roman" pitchFamily="18" charset="0"/>
              </a:rPr>
              <a:t> 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uk-UA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Результати роботи </a:t>
            </a:r>
          </a:p>
          <a:p>
            <a:pPr algn="ctr" eaLnBrk="0" hangingPunct="0">
              <a:defRPr/>
            </a:pPr>
            <a:r>
              <a:rPr lang="uk-UA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Департаменту</a:t>
            </a:r>
          </a:p>
          <a:p>
            <a:pPr algn="ctr" eaLnBrk="0" hangingPunct="0">
              <a:defRPr/>
            </a:pPr>
            <a:r>
              <a:rPr lang="uk-UA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самоврядного контролю </a:t>
            </a:r>
          </a:p>
          <a:p>
            <a:pPr algn="ctr" eaLnBrk="0" hangingPunct="0">
              <a:defRPr/>
            </a:pPr>
            <a:r>
              <a:rPr lang="uk-UA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за </a:t>
            </a:r>
            <a:r>
              <a:rPr lang="uk-UA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2019 рік</a:t>
            </a:r>
            <a:r>
              <a:rPr lang="uk-UA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cs typeface="Times New Roman" pitchFamily="18" charset="0"/>
              </a:rPr>
              <a:t> 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  <a:cs typeface="Times New Roman" pitchFamily="18" charset="0"/>
            </a:endParaRPr>
          </a:p>
          <a:p>
            <a:pPr algn="ctr">
              <a:defRPr/>
            </a:pPr>
            <a:r>
              <a:rPr lang="uk-UA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cs typeface="Times New Roman" pitchFamily="18" charset="0"/>
              </a:rPr>
              <a:t> 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  <a:cs typeface="Times New Roman" pitchFamily="18" charset="0"/>
            </a:endParaRPr>
          </a:p>
          <a:p>
            <a:pPr algn="ctr">
              <a:defRPr/>
            </a:pPr>
            <a:endParaRPr lang="uk-UA" sz="1200" b="1" dirty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  <a:cs typeface="Times New Roman" pitchFamily="18" charset="0"/>
            </a:endParaRPr>
          </a:p>
          <a:p>
            <a:pPr algn="ctr">
              <a:defRPr/>
            </a:pPr>
            <a:endParaRPr lang="uk-UA" sz="1200" b="1" dirty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  <a:cs typeface="Times New Roman" pitchFamily="18" charset="0"/>
            </a:endParaRPr>
          </a:p>
          <a:p>
            <a:pPr algn="ctr">
              <a:defRPr/>
            </a:pPr>
            <a:endParaRPr lang="uk-UA" sz="1200" b="1" dirty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  <a:cs typeface="Times New Roman" pitchFamily="18" charset="0"/>
            </a:endParaRPr>
          </a:p>
          <a:p>
            <a:pPr algn="ctr">
              <a:defRPr/>
            </a:pPr>
            <a:endParaRPr lang="uk-UA" sz="1200" b="1" dirty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  <a:cs typeface="Times New Roman" pitchFamily="18" charset="0"/>
            </a:endParaRPr>
          </a:p>
          <a:p>
            <a:pPr algn="ctr">
              <a:defRPr/>
            </a:pPr>
            <a:r>
              <a:rPr lang="uk-UA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cs typeface="Times New Roman" pitchFamily="18" charset="0"/>
              </a:rPr>
              <a:t> 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  <a:cs typeface="Times New Roman" pitchFamily="18" charset="0"/>
            </a:endParaRPr>
          </a:p>
          <a:p>
            <a:pPr algn="just">
              <a:defRPr/>
            </a:pPr>
            <a:r>
              <a:rPr lang="uk-UA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cs typeface="Times New Roman" pitchFamily="18" charset="0"/>
              </a:rPr>
              <a:t>								                   							 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  <a:cs typeface="Times New Roman" pitchFamily="18" charset="0"/>
            </a:endParaRPr>
          </a:p>
          <a:p>
            <a:pPr algn="just">
              <a:defRPr/>
            </a:pPr>
            <a:r>
              <a:rPr lang="uk-UA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cs typeface="Times New Roman" pitchFamily="18" charset="0"/>
              </a:rPr>
              <a:t> 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  <a:cs typeface="Times New Roman" pitchFamily="18" charset="0"/>
            </a:endParaRPr>
          </a:p>
          <a:p>
            <a:pPr algn="just">
              <a:defRPr/>
            </a:pPr>
            <a:r>
              <a:rPr lang="uk-UA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cs typeface="Times New Roman" pitchFamily="18" charset="0"/>
              </a:rPr>
              <a:t> 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  <a:cs typeface="Times New Roman" pitchFamily="18" charset="0"/>
            </a:endParaRPr>
          </a:p>
          <a:p>
            <a:pPr algn="ctr">
              <a:defRPr/>
            </a:pPr>
            <a:r>
              <a:rPr lang="uk-UA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cs typeface="Times New Roman" pitchFamily="18" charset="0"/>
              </a:rPr>
              <a:t>Вінниця </a:t>
            </a:r>
            <a:r>
              <a:rPr lang="uk-UA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cs typeface="Times New Roman" pitchFamily="18" charset="0"/>
              </a:rPr>
              <a:t>2020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  <a:cs typeface="Times New Roman" pitchFamily="18" charset="0"/>
            </a:endParaRPr>
          </a:p>
        </p:txBody>
      </p:sp>
      <p:pic>
        <p:nvPicPr>
          <p:cNvPr id="8" name="Рисунок 7" descr="6UI338751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2160" y="4704860"/>
            <a:ext cx="3131840" cy="215314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0244" name="Рисунок 4" descr="Small_Herb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6237288"/>
            <a:ext cx="6667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 descr="Bashny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2019048" cy="2808312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3311269"/>
              </p:ext>
            </p:extLst>
          </p:nvPr>
        </p:nvGraphicFramePr>
        <p:xfrm>
          <a:off x="395536" y="1268760"/>
          <a:ext cx="8110736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39552" y="188640"/>
            <a:ext cx="8352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Динаміка проведення роботи по доведенню вимог законодавства про  працю до роботодавців в 2019 році</a:t>
            </a:r>
            <a:endParaRPr lang="uk-UA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0325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кутник 9"/>
          <p:cNvSpPr/>
          <p:nvPr/>
        </p:nvSpPr>
        <p:spPr>
          <a:xfrm>
            <a:off x="179512" y="260648"/>
            <a:ext cx="8712968" cy="1117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sz="2500" b="1" cap="all" dirty="0"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Здійснення контролю за дотриманням законодавства про працю</a:t>
            </a:r>
          </a:p>
          <a:p>
            <a:pPr algn="ctr" fontAlgn="auto">
              <a:spcAft>
                <a:spcPts val="0"/>
              </a:spcAft>
              <a:defRPr/>
            </a:pPr>
            <a:endParaRPr lang="uk-UA" sz="1662" kern="0" dirty="0">
              <a:solidFill>
                <a:sysClr val="windowText" lastClr="000000"/>
              </a:solidFill>
            </a:endParaRPr>
          </a:p>
        </p:txBody>
      </p:sp>
      <p:sp>
        <p:nvSpPr>
          <p:cNvPr id="14" name="Прямокутник 13"/>
          <p:cNvSpPr/>
          <p:nvPr/>
        </p:nvSpPr>
        <p:spPr>
          <a:xfrm>
            <a:off x="716803" y="5896089"/>
            <a:ext cx="7510988" cy="4575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846" b="1" dirty="0">
                <a:solidFill>
                  <a:schemeClr val="tx1"/>
                </a:solidFill>
              </a:rPr>
              <a:t>Додатково </a:t>
            </a:r>
            <a:r>
              <a:rPr lang="uk-UA" sz="1846" b="1" dirty="0" smtClean="0">
                <a:solidFill>
                  <a:schemeClr val="tx1"/>
                </a:solidFill>
              </a:rPr>
              <a:t>оформлено 16380 осіб.</a:t>
            </a:r>
            <a:endParaRPr lang="uk-UA" sz="1846" b="1" dirty="0">
              <a:solidFill>
                <a:schemeClr val="tx1"/>
              </a:solidFill>
            </a:endParaRPr>
          </a:p>
        </p:txBody>
      </p:sp>
      <p:graphicFrame>
        <p:nvGraphicFramePr>
          <p:cNvPr id="2" name="Діаграма 1"/>
          <p:cNvGraphicFramePr/>
          <p:nvPr>
            <p:extLst>
              <p:ext uri="{D42A27DB-BD31-4B8C-83A1-F6EECF244321}">
                <p14:modId xmlns:p14="http://schemas.microsoft.com/office/powerpoint/2010/main" val="3182027056"/>
              </p:ext>
            </p:extLst>
          </p:nvPr>
        </p:nvGraphicFramePr>
        <p:xfrm>
          <a:off x="758537" y="1700808"/>
          <a:ext cx="7387248" cy="39139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17254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Діаграма 7"/>
          <p:cNvGraphicFramePr/>
          <p:nvPr>
            <p:extLst>
              <p:ext uri="{D42A27DB-BD31-4B8C-83A1-F6EECF244321}">
                <p14:modId xmlns:p14="http://schemas.microsoft.com/office/powerpoint/2010/main" val="1506341709"/>
              </p:ext>
            </p:extLst>
          </p:nvPr>
        </p:nvGraphicFramePr>
        <p:xfrm>
          <a:off x="467544" y="1576536"/>
          <a:ext cx="8352928" cy="47327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Динаміка щомісячних надходжень </a:t>
            </a:r>
            <a:br>
              <a:rPr lang="uk-UA" dirty="0" smtClean="0"/>
            </a:br>
            <a:r>
              <a:rPr lang="uk-UA" dirty="0" smtClean="0"/>
              <a:t>ПДФО до бюджету в 2019 році </a:t>
            </a:r>
            <a:br>
              <a:rPr lang="uk-UA" dirty="0" smtClean="0"/>
            </a:br>
            <a:r>
              <a:rPr lang="uk-UA" sz="2000" dirty="0" smtClean="0"/>
              <a:t>(за інформацією департаменту </a:t>
            </a:r>
            <a:r>
              <a:rPr lang="uk-UA" sz="2000" smtClean="0"/>
              <a:t>фінансів</a:t>
            </a:r>
            <a:r>
              <a:rPr lang="uk-UA" sz="2000" smtClean="0"/>
              <a:t>)</a:t>
            </a:r>
            <a:endParaRPr lang="uk-UA" dirty="0"/>
          </a:p>
        </p:txBody>
      </p:sp>
      <p:sp>
        <p:nvSpPr>
          <p:cNvPr id="10" name="TextBox 9"/>
          <p:cNvSpPr txBox="1"/>
          <p:nvPr/>
        </p:nvSpPr>
        <p:spPr>
          <a:xfrm>
            <a:off x="7020272" y="1268760"/>
            <a:ext cx="1368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Тис. грн.</a:t>
            </a:r>
            <a:endParaRPr lang="uk-UA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6348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Прямоугольник 1"/>
          <p:cNvSpPr>
            <a:spLocks noChangeArrowheads="1"/>
          </p:cNvSpPr>
          <p:nvPr/>
        </p:nvSpPr>
        <p:spPr bwMode="auto">
          <a:xfrm>
            <a:off x="468313" y="2690813"/>
            <a:ext cx="799147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uk-UA" sz="2000" b="1" dirty="0">
                <a:solidFill>
                  <a:schemeClr val="tx2">
                    <a:lumMod val="75000"/>
                  </a:schemeClr>
                </a:solidFill>
              </a:rPr>
              <a:t>ДЯКУЮ ЗА УВАГУ!</a:t>
            </a:r>
          </a:p>
          <a:p>
            <a:pPr algn="ctr" eaLnBrk="0" hangingPunct="0">
              <a:defRPr/>
            </a:pPr>
            <a:r>
              <a:rPr lang="uk-UA" sz="2000" b="1" dirty="0">
                <a:solidFill>
                  <a:schemeClr val="tx2">
                    <a:lumMod val="75000"/>
                  </a:schemeClr>
                </a:solidFill>
              </a:rPr>
              <a:t> </a:t>
            </a:r>
          </a:p>
          <a:p>
            <a:pPr algn="ctr" eaLnBrk="0" hangingPunct="0">
              <a:defRPr/>
            </a:pPr>
            <a:r>
              <a:rPr lang="uk-UA" sz="2000" b="1" dirty="0" smtClean="0">
                <a:solidFill>
                  <a:schemeClr val="tx2">
                    <a:lumMod val="75000"/>
                  </a:schemeClr>
                </a:solidFill>
              </a:rPr>
              <a:t>В.о. директора департаменту </a:t>
            </a:r>
            <a:r>
              <a:rPr lang="uk-UA" sz="2000" b="1" dirty="0">
                <a:solidFill>
                  <a:schemeClr val="tx2">
                    <a:lumMod val="75000"/>
                  </a:schemeClr>
                </a:solidFill>
              </a:rPr>
              <a:t>самоврядного контролю                                                     </a:t>
            </a:r>
            <a:r>
              <a:rPr lang="uk-UA" sz="2000" b="1" dirty="0" smtClean="0">
                <a:solidFill>
                  <a:schemeClr val="tx2">
                    <a:lumMod val="75000"/>
                  </a:schemeClr>
                </a:solidFill>
              </a:rPr>
              <a:t>Михайло Пересунько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uk-UA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99592" y="404813"/>
            <a:ext cx="7417321" cy="575915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5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5">
                  <a:lumMod val="20000"/>
                  <a:lumOff val="8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dist="28398" dir="3806097" algn="ctr" rotWithShape="0">
              <a:srgbClr val="7F7F7F"/>
            </a:outerShdw>
          </a:effectLst>
        </p:spPr>
        <p:txBody>
          <a:bodyPr/>
          <a:lstStyle/>
          <a:p>
            <a:pPr marL="0" lvl="1" algn="ctr">
              <a:spcAft>
                <a:spcPts val="1000"/>
              </a:spcAft>
              <a:defRPr/>
            </a:pPr>
            <a:r>
              <a:rPr lang="uk-UA" sz="2500" b="1" kern="0" cap="all" dirty="0" smtClean="0">
                <a:latin typeface="Times New Roman" pitchFamily="18" charset="0"/>
                <a:cs typeface="Times New Roman" pitchFamily="18" charset="0"/>
              </a:rPr>
              <a:t>МЕТА  ПІДРОЗДІЛУ </a:t>
            </a:r>
          </a:p>
          <a:p>
            <a:pPr>
              <a:defRPr/>
            </a:pPr>
            <a:endParaRPr lang="ru-RU" kern="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6" name="Округлений прямокутник 5"/>
          <p:cNvSpPr/>
          <p:nvPr/>
        </p:nvSpPr>
        <p:spPr>
          <a:xfrm>
            <a:off x="827832" y="1340768"/>
            <a:ext cx="7560840" cy="511256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55600" algn="just"/>
            <a:r>
              <a:rPr lang="uk-UA" dirty="0">
                <a:solidFill>
                  <a:schemeClr val="accent1">
                    <a:lumMod val="50000"/>
                  </a:schemeClr>
                </a:solidFill>
              </a:rPr>
              <a:t>Департамент створено з метою здійснення самоврядного контролю за використанням та охороною земель, повнотою надходжень коштів до бюджету міста від використання земельних ділянок та майна, що перебуває у комунальній власності територіальної громади, дотриманням затвердженої містобудівної документації при забудові територій та розміщенням об’єктів зовнішньої реклами. У взаємодії з органами Державної податкової служби України, Департамент здійснює моніторинг своєчасності та повноти нарахування, сплати податків та зборів, які зараховуються до міського бюджету</a:t>
            </a:r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. </a:t>
            </a:r>
          </a:p>
          <a:p>
            <a:pPr indent="355600" algn="just"/>
            <a:r>
              <a:rPr lang="uk-UA" dirty="0">
                <a:solidFill>
                  <a:schemeClr val="accent1">
                    <a:lumMod val="50000"/>
                  </a:schemeClr>
                </a:solidFill>
              </a:rPr>
              <a:t>Департамент є відповідальним виконавчим органом ради за реалізацію контрольних повноважень, на який покладається обов'язок здійснення на території міста Вінниці контролю за додержанням законодавства про працю та зайнятість населення у порядку, встановленому законодавством та накладення штрафів за порушення законодавства про працю та зайнятість населення у порядку, встановленому законодавством.</a:t>
            </a:r>
          </a:p>
          <a:p>
            <a:pPr indent="355600" algn="just"/>
            <a:endParaRPr lang="uk-UA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Місце для вмісту 3"/>
          <p:cNvGraphicFramePr>
            <a:graphicFrameLocks noGrp="1"/>
          </p:cNvGraphicFramePr>
          <p:nvPr>
            <p:ph idx="1"/>
            <p:extLst/>
          </p:nvPr>
        </p:nvGraphicFramePr>
        <p:xfrm>
          <a:off x="251520" y="1196752"/>
          <a:ext cx="8686800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27088" y="404813"/>
            <a:ext cx="7489825" cy="936625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5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5">
                  <a:lumMod val="20000"/>
                  <a:lumOff val="8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dist="28398" dir="3806097" algn="ctr" rotWithShape="0">
              <a:srgbClr val="7F7F7F"/>
            </a:outerShdw>
          </a:effectLst>
        </p:spPr>
        <p:txBody>
          <a:bodyPr/>
          <a:lstStyle/>
          <a:p>
            <a:pPr marL="0" lvl="1" algn="ctr">
              <a:spcAft>
                <a:spcPts val="1000"/>
              </a:spcAft>
              <a:defRPr/>
            </a:pPr>
            <a:r>
              <a:rPr lang="uk-UA" sz="2500" b="1" kern="0" cap="all" dirty="0">
                <a:latin typeface="Times New Roman" pitchFamily="18" charset="0"/>
                <a:cs typeface="Times New Roman" pitchFamily="18" charset="0"/>
              </a:rPr>
              <a:t>РЕЗУЛЬТАТИ РОБОТИ ПІДРОЗДІЛУ </a:t>
            </a:r>
          </a:p>
          <a:p>
            <a:pPr marL="0" lvl="1" algn="ctr">
              <a:spcAft>
                <a:spcPts val="1000"/>
              </a:spcAft>
              <a:defRPr/>
            </a:pPr>
            <a:r>
              <a:rPr lang="uk-UA" sz="2500" b="1" kern="0" cap="all" dirty="0">
                <a:latin typeface="Times New Roman" pitchFamily="18" charset="0"/>
                <a:cs typeface="Times New Roman" pitchFamily="18" charset="0"/>
              </a:rPr>
              <a:t>ЗА Звітний ПЕРІОД</a:t>
            </a:r>
          </a:p>
          <a:p>
            <a:pPr>
              <a:defRPr/>
            </a:pPr>
            <a:endParaRPr lang="ru-RU" kern="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5" name="Округлений прямокутник 4"/>
          <p:cNvSpPr/>
          <p:nvPr/>
        </p:nvSpPr>
        <p:spPr>
          <a:xfrm>
            <a:off x="4788024" y="3426286"/>
            <a:ext cx="1728192" cy="2592288"/>
          </a:xfrm>
          <a:prstGeom prst="roundRect">
            <a:avLst>
              <a:gd name="adj" fmla="val 10000"/>
            </a:avLst>
          </a:prstGeom>
        </p:spPr>
        <p:style>
          <a:lnRef idx="3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1" name="Групувати 10"/>
          <p:cNvGrpSpPr/>
          <p:nvPr/>
        </p:nvGrpSpPr>
        <p:grpSpPr>
          <a:xfrm>
            <a:off x="5004048" y="3851752"/>
            <a:ext cx="1800200" cy="2457568"/>
            <a:chOff x="2848299" y="2855156"/>
            <a:chExt cx="2088393" cy="2553600"/>
          </a:xfrm>
        </p:grpSpPr>
        <p:sp>
          <p:nvSpPr>
            <p:cNvPr id="12" name="Округлений прямокутник 11"/>
            <p:cNvSpPr/>
            <p:nvPr/>
          </p:nvSpPr>
          <p:spPr>
            <a:xfrm>
              <a:off x="2848299" y="2855156"/>
              <a:ext cx="2020673" cy="2553600"/>
            </a:xfrm>
            <a:prstGeom prst="roundRect">
              <a:avLst>
                <a:gd name="adj" fmla="val 10000"/>
              </a:avLst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dk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2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endParaRPr lang="uk-UA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uk-UA" sz="16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Моніторинг </a:t>
              </a:r>
              <a:r>
                <a:rPr lang="uk-UA" sz="1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наповнення бази оренди </a:t>
              </a:r>
              <a:r>
                <a:rPr lang="uk-UA" sz="16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комунального майна</a:t>
              </a:r>
              <a:endParaRPr lang="uk-UA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endParaRPr lang="uk-UA" dirty="0"/>
            </a:p>
          </p:txBody>
        </p:sp>
        <p:sp>
          <p:nvSpPr>
            <p:cNvPr id="13" name="Округлений прямокутник 4"/>
            <p:cNvSpPr/>
            <p:nvPr/>
          </p:nvSpPr>
          <p:spPr>
            <a:xfrm>
              <a:off x="3075271" y="3094816"/>
              <a:ext cx="1861421" cy="20742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uk-UA" sz="1600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15" name="Пряма сполучна лінія 14"/>
          <p:cNvCxnSpPr/>
          <p:nvPr/>
        </p:nvCxnSpPr>
        <p:spPr>
          <a:xfrm>
            <a:off x="5672842" y="3068960"/>
            <a:ext cx="0" cy="432048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928734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2"/>
          <p:cNvSpPr>
            <a:spLocks noGrp="1" noChangeArrowheads="1"/>
          </p:cNvSpPr>
          <p:nvPr>
            <p:ph idx="1"/>
          </p:nvPr>
        </p:nvSpPr>
        <p:spPr>
          <a:xfrm>
            <a:off x="611560" y="1340768"/>
            <a:ext cx="8208590" cy="1080170"/>
          </a:xfrm>
          <a:noFill/>
          <a:ln algn="ctr">
            <a:noFill/>
            <a:round/>
          </a:ln>
        </p:spPr>
        <p:txBody>
          <a:bodyPr>
            <a:normAutofit fontScale="92500" lnSpcReduction="20000"/>
          </a:bodyPr>
          <a:lstStyle/>
          <a:p>
            <a:pPr algn="just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uk-UA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  	</a:t>
            </a:r>
            <a:r>
              <a:rPr lang="uk-UA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uk-UA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результатами проведеного аналізу та за дорученням керівництва міської </a:t>
            </a:r>
            <a:r>
              <a:rPr lang="uk-UA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ради </a:t>
            </a:r>
          </a:p>
          <a:p>
            <a:pPr algn="just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uk-UA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проведено 278 перевірок </a:t>
            </a:r>
            <a:r>
              <a:rPr lang="uk-UA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питань використання земельних ділянок та комунального </a:t>
            </a:r>
            <a:endParaRPr lang="uk-UA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uk-UA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майна</a:t>
            </a:r>
            <a:r>
              <a:rPr lang="uk-UA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ході </a:t>
            </a:r>
            <a:r>
              <a:rPr lang="uk-UA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яких виявлено 278 порушень. </a:t>
            </a:r>
          </a:p>
          <a:p>
            <a:pPr algn="just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uk-UA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Серед них:</a:t>
            </a:r>
          </a:p>
          <a:p>
            <a:pPr algn="just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uk-UA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1" name="TextBox 6"/>
          <p:cNvSpPr txBox="1">
            <a:spLocks noChangeArrowheads="1"/>
          </p:cNvSpPr>
          <p:nvPr/>
        </p:nvSpPr>
        <p:spPr bwMode="auto">
          <a:xfrm>
            <a:off x="395515" y="6021288"/>
            <a:ext cx="84248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uk-UA" altLang="uk-UA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Всього: </a:t>
            </a:r>
            <a:r>
              <a:rPr lang="uk-UA" altLang="uk-UA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278 порушень</a:t>
            </a:r>
            <a:r>
              <a:rPr lang="ru-RU" altLang="uk-UA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altLang="uk-UA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uk-UA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 результатами </a:t>
            </a:r>
            <a:r>
              <a:rPr lang="uk-UA" altLang="uk-UA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перевірок надійшло до міського </a:t>
            </a:r>
            <a:r>
              <a:rPr lang="uk-UA" altLang="uk-UA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бюджету: 7,0 </a:t>
            </a:r>
            <a:r>
              <a:rPr lang="uk-UA" altLang="uk-UA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млн</a:t>
            </a:r>
            <a:r>
              <a:rPr lang="uk-UA" altLang="uk-UA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грн</a:t>
            </a:r>
            <a:endParaRPr lang="uk-UA" altLang="uk-UA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27088" y="260350"/>
            <a:ext cx="7489825" cy="4318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5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5">
                  <a:lumMod val="20000"/>
                  <a:lumOff val="8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dist="28398" dir="3806097" algn="ctr" rotWithShape="0">
              <a:srgbClr val="7F7F7F"/>
            </a:outerShdw>
          </a:effectLst>
        </p:spPr>
        <p:txBody>
          <a:bodyPr/>
          <a:lstStyle/>
          <a:p>
            <a:pPr marL="0" lvl="1" algn="ctr">
              <a:spcAft>
                <a:spcPts val="1000"/>
              </a:spcAft>
              <a:defRPr/>
            </a:pPr>
            <a:r>
              <a:rPr lang="uk-UA" sz="2500" b="1" kern="0" cap="all" dirty="0">
                <a:latin typeface="Times New Roman" pitchFamily="18" charset="0"/>
                <a:cs typeface="Times New Roman" pitchFamily="18" charset="0"/>
              </a:rPr>
              <a:t>Перевірочна робота</a:t>
            </a:r>
          </a:p>
          <a:p>
            <a:pPr>
              <a:defRPr/>
            </a:pPr>
            <a:endParaRPr lang="ru-RU" kern="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2293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uk-UA" altLang="uk-UA" sz="1800">
              <a:solidFill>
                <a:schemeClr val="tx1"/>
              </a:solidFill>
              <a:latin typeface="Arial" charset="0"/>
            </a:endParaRPr>
          </a:p>
        </p:txBody>
      </p:sp>
      <p:graphicFrame>
        <p:nvGraphicFramePr>
          <p:cNvPr id="8" name="Діаграма 7"/>
          <p:cNvGraphicFramePr/>
          <p:nvPr>
            <p:extLst>
              <p:ext uri="{D42A27DB-BD31-4B8C-83A1-F6EECF244321}">
                <p14:modId xmlns:p14="http://schemas.microsoft.com/office/powerpoint/2010/main" val="1682221169"/>
              </p:ext>
            </p:extLst>
          </p:nvPr>
        </p:nvGraphicFramePr>
        <p:xfrm>
          <a:off x="404617" y="2204863"/>
          <a:ext cx="8559872" cy="37444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686800" cy="8382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НАДХОДЖЕННЯ ВІД ПРЕТЕНЗІЙНО-ПОЗОВНОЇ РОБОТИ</a:t>
            </a:r>
            <a:endParaRPr lang="uk-UA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Місце для вмісту 3"/>
          <p:cNvGraphicFramePr>
            <a:graphicFrameLocks noGrp="1"/>
          </p:cNvGraphicFramePr>
          <p:nvPr>
            <p:ph idx="1"/>
          </p:nvPr>
        </p:nvGraphicFramePr>
        <p:xfrm>
          <a:off x="251520" y="1124744"/>
          <a:ext cx="8686800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316" name="TextBox 5"/>
          <p:cNvSpPr txBox="1">
            <a:spLocks noChangeArrowheads="1"/>
          </p:cNvSpPr>
          <p:nvPr/>
        </p:nvSpPr>
        <p:spPr bwMode="auto">
          <a:xfrm>
            <a:off x="483115" y="6246813"/>
            <a:ext cx="79914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uk-UA" altLang="uk-UA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РАЗОМ: </a:t>
            </a:r>
            <a:r>
              <a:rPr lang="uk-UA" altLang="uk-UA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3,4 </a:t>
            </a:r>
            <a:r>
              <a:rPr lang="uk-UA" altLang="uk-UA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млн. </a:t>
            </a:r>
            <a:r>
              <a:rPr lang="uk-UA" altLang="uk-UA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грн </a:t>
            </a:r>
            <a:endParaRPr lang="uk-UA" altLang="uk-UA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Діагра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396299"/>
              </p:ext>
            </p:extLst>
          </p:nvPr>
        </p:nvGraphicFramePr>
        <p:xfrm>
          <a:off x="468313" y="1196975"/>
          <a:ext cx="8496175" cy="5049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Діаграма 7"/>
          <p:cNvGraphicFramePr/>
          <p:nvPr>
            <p:extLst>
              <p:ext uri="{D42A27DB-BD31-4B8C-83A1-F6EECF244321}">
                <p14:modId xmlns:p14="http://schemas.microsoft.com/office/powerpoint/2010/main" val="593886579"/>
              </p:ext>
            </p:extLst>
          </p:nvPr>
        </p:nvGraphicFramePr>
        <p:xfrm>
          <a:off x="483115" y="1340768"/>
          <a:ext cx="8363815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686800" cy="8382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НАДХОДЖЕННЯ ВІД перевірочної та ПРЕТЕНЗІЙНО-ПОЗОВНОЇ РОБОТИ</a:t>
            </a:r>
            <a:endParaRPr lang="uk-UA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Місце для вмісту 3"/>
          <p:cNvGraphicFramePr>
            <a:graphicFrameLocks noGrp="1"/>
          </p:cNvGraphicFramePr>
          <p:nvPr>
            <p:ph idx="1"/>
          </p:nvPr>
        </p:nvGraphicFramePr>
        <p:xfrm>
          <a:off x="251520" y="1124744"/>
          <a:ext cx="8686800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316" name="TextBox 5"/>
          <p:cNvSpPr txBox="1">
            <a:spLocks noChangeArrowheads="1"/>
          </p:cNvSpPr>
          <p:nvPr/>
        </p:nvSpPr>
        <p:spPr bwMode="auto">
          <a:xfrm>
            <a:off x="483115" y="6246813"/>
            <a:ext cx="79914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uk-UA" altLang="uk-UA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РАЗОМ: </a:t>
            </a:r>
            <a:r>
              <a:rPr lang="uk-UA" altLang="uk-UA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10,4 </a:t>
            </a:r>
            <a:r>
              <a:rPr lang="uk-UA" altLang="uk-UA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млн. </a:t>
            </a:r>
            <a:r>
              <a:rPr lang="uk-UA" altLang="uk-UA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грн </a:t>
            </a:r>
            <a:endParaRPr lang="uk-UA" altLang="uk-UA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Діаграма 6"/>
          <p:cNvGraphicFramePr>
            <a:graphicFrameLocks/>
          </p:cNvGraphicFramePr>
          <p:nvPr>
            <p:extLst/>
          </p:nvPr>
        </p:nvGraphicFramePr>
        <p:xfrm>
          <a:off x="468313" y="1196975"/>
          <a:ext cx="8496175" cy="5049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іаграма 7"/>
          <p:cNvGraphicFramePr/>
          <p:nvPr>
            <p:extLst>
              <p:ext uri="{D42A27DB-BD31-4B8C-83A1-F6EECF244321}">
                <p14:modId xmlns:p14="http://schemas.microsoft.com/office/powerpoint/2010/main" val="3449724001"/>
              </p:ext>
            </p:extLst>
          </p:nvPr>
        </p:nvGraphicFramePr>
        <p:xfrm>
          <a:off x="457200" y="1412776"/>
          <a:ext cx="8363815" cy="45055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850362979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Динаміка забезпечення додаткових Надходжень за 2016-2019 роки (</a:t>
            </a:r>
            <a:r>
              <a:rPr lang="uk-UA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млн.грн</a:t>
            </a:r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uk-UA" sz="2400" dirty="0"/>
          </a:p>
        </p:txBody>
      </p:sp>
      <p:graphicFrame>
        <p:nvGraphicFramePr>
          <p:cNvPr id="6" name="Місце для вмісту 5"/>
          <p:cNvGraphicFramePr>
            <a:graphicFrameLocks noGrp="1"/>
          </p:cNvGraphicFramePr>
          <p:nvPr>
            <p:ph idx="1"/>
            <p:extLst/>
          </p:nvPr>
        </p:nvGraphicFramePr>
        <p:xfrm>
          <a:off x="251520" y="1628800"/>
          <a:ext cx="86868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23990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uk-UA" sz="4000" b="1" cap="all" dirty="0"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Здійснення контролю </a:t>
            </a:r>
            <a:endParaRPr lang="uk-UA" sz="4000" b="1" cap="all" dirty="0" smtClean="0">
              <a:effectLst>
                <a:reflection blurRad="12700" stA="48000" endA="300" endPos="55000" dir="5400000" sy="-9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uk-UA" sz="4000" b="1" cap="all" dirty="0" smtClean="0"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uk-UA" sz="4000" b="1" cap="all" dirty="0"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дотриманням законодавства про працю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211709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524056" cy="432048"/>
          </a:xfrm>
        </p:spPr>
        <p:txBody>
          <a:bodyPr>
            <a:normAutofit/>
          </a:bodyPr>
          <a:lstStyle/>
          <a:p>
            <a:pPr algn="ctr"/>
            <a:r>
              <a:rPr lang="uk-UA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Зразок повідомлення роботодавцям</a:t>
            </a:r>
            <a:endParaRPr lang="uk-UA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688"/>
            <a:ext cx="3203848" cy="623731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5" y="620688"/>
            <a:ext cx="3312367" cy="623731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620688"/>
            <a:ext cx="3059832" cy="623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523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Overr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Overr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алка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Валка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Валка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Метро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  <a:fontScheme name="Валка">
    <a:majorFont>
      <a:latin typeface="Franklin Gothic Medium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Franklin Gothic Book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Валка">
    <a:fillStyleLst>
      <a:solidFill>
        <a:schemeClr val="phClr"/>
      </a:solidFill>
      <a:gradFill rotWithShape="1">
        <a:gsLst>
          <a:gs pos="0">
            <a:schemeClr val="phClr">
              <a:tint val="30000"/>
              <a:satMod val="250000"/>
            </a:schemeClr>
          </a:gs>
          <a:gs pos="72000">
            <a:schemeClr val="phClr">
              <a:tint val="75000"/>
              <a:satMod val="210000"/>
            </a:schemeClr>
          </a:gs>
          <a:gs pos="100000">
            <a:schemeClr val="phClr">
              <a:tint val="85000"/>
              <a:satMod val="210000"/>
            </a:schemeClr>
          </a:gs>
        </a:gsLst>
        <a:lin ang="5400000" scaled="1"/>
      </a:gradFill>
      <a:gradFill rotWithShape="1">
        <a:gsLst>
          <a:gs pos="0">
            <a:schemeClr val="phClr">
              <a:tint val="75000"/>
              <a:shade val="85000"/>
              <a:satMod val="230000"/>
            </a:schemeClr>
          </a:gs>
          <a:gs pos="25000">
            <a:schemeClr val="phClr">
              <a:tint val="90000"/>
              <a:shade val="70000"/>
              <a:satMod val="220000"/>
            </a:schemeClr>
          </a:gs>
          <a:gs pos="50000">
            <a:schemeClr val="phClr">
              <a:tint val="90000"/>
              <a:shade val="58000"/>
              <a:satMod val="225000"/>
            </a:schemeClr>
          </a:gs>
          <a:gs pos="65000">
            <a:schemeClr val="phClr">
              <a:tint val="90000"/>
              <a:shade val="58000"/>
              <a:satMod val="225000"/>
            </a:schemeClr>
          </a:gs>
          <a:gs pos="80000">
            <a:schemeClr val="phClr">
              <a:tint val="90000"/>
              <a:shade val="69000"/>
              <a:satMod val="220000"/>
            </a:schemeClr>
          </a:gs>
          <a:gs pos="100000">
            <a:schemeClr val="phClr">
              <a:tint val="77000"/>
              <a:shade val="80000"/>
              <a:satMod val="230000"/>
            </a:schemeClr>
          </a:gs>
        </a:gsLst>
        <a:lin ang="5400000" scaled="1"/>
      </a:gradFill>
    </a:fillStyleLst>
    <a:lnStyleLst>
      <a:ln w="1000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phClr">
              <a:shade val="60000"/>
              <a:satMod val="110000"/>
            </a:schemeClr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05000"/>
            </a:schemeClr>
          </a:duotone>
        </a:blip>
        <a:tile tx="0" ty="0" sx="95000" sy="95000" flip="none" algn="t"/>
      </a:blipFill>
      <a:blipFill>
        <a:blip xmlns:r="http://schemas.openxmlformats.org/officeDocument/2006/relationships" r:embed="rId2">
          <a:duotone>
            <a:schemeClr val="phClr">
              <a:shade val="30000"/>
              <a:satMod val="455000"/>
            </a:schemeClr>
            <a:schemeClr val="phClr">
              <a:tint val="95000"/>
              <a:satMod val="120000"/>
            </a:schemeClr>
          </a:duotone>
        </a:blip>
        <a:stretch>
          <a:fillRect/>
        </a:stretch>
      </a:blipFill>
    </a:bgFillStyleLst>
  </a:fmtScheme>
</a:themeOverride>
</file>

<file path=ppt/theme/themeOverride3.xml><?xml version="1.0" encoding="utf-8"?>
<a:themeOverride xmlns:a="http://schemas.openxmlformats.org/drawingml/2006/main">
  <a:clrScheme name="Метро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  <a:fontScheme name="Валка">
    <a:majorFont>
      <a:latin typeface="Franklin Gothic Medium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Franklin Gothic Book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Валка">
    <a:fillStyleLst>
      <a:solidFill>
        <a:schemeClr val="phClr"/>
      </a:solidFill>
      <a:gradFill rotWithShape="1">
        <a:gsLst>
          <a:gs pos="0">
            <a:schemeClr val="phClr">
              <a:tint val="30000"/>
              <a:satMod val="250000"/>
            </a:schemeClr>
          </a:gs>
          <a:gs pos="72000">
            <a:schemeClr val="phClr">
              <a:tint val="75000"/>
              <a:satMod val="210000"/>
            </a:schemeClr>
          </a:gs>
          <a:gs pos="100000">
            <a:schemeClr val="phClr">
              <a:tint val="85000"/>
              <a:satMod val="210000"/>
            </a:schemeClr>
          </a:gs>
        </a:gsLst>
        <a:lin ang="5400000" scaled="1"/>
      </a:gradFill>
      <a:gradFill rotWithShape="1">
        <a:gsLst>
          <a:gs pos="0">
            <a:schemeClr val="phClr">
              <a:tint val="75000"/>
              <a:shade val="85000"/>
              <a:satMod val="230000"/>
            </a:schemeClr>
          </a:gs>
          <a:gs pos="25000">
            <a:schemeClr val="phClr">
              <a:tint val="90000"/>
              <a:shade val="70000"/>
              <a:satMod val="220000"/>
            </a:schemeClr>
          </a:gs>
          <a:gs pos="50000">
            <a:schemeClr val="phClr">
              <a:tint val="90000"/>
              <a:shade val="58000"/>
              <a:satMod val="225000"/>
            </a:schemeClr>
          </a:gs>
          <a:gs pos="65000">
            <a:schemeClr val="phClr">
              <a:tint val="90000"/>
              <a:shade val="58000"/>
              <a:satMod val="225000"/>
            </a:schemeClr>
          </a:gs>
          <a:gs pos="80000">
            <a:schemeClr val="phClr">
              <a:tint val="90000"/>
              <a:shade val="69000"/>
              <a:satMod val="220000"/>
            </a:schemeClr>
          </a:gs>
          <a:gs pos="100000">
            <a:schemeClr val="phClr">
              <a:tint val="77000"/>
              <a:shade val="80000"/>
              <a:satMod val="230000"/>
            </a:schemeClr>
          </a:gs>
        </a:gsLst>
        <a:lin ang="5400000" scaled="1"/>
      </a:gradFill>
    </a:fillStyleLst>
    <a:lnStyleLst>
      <a:ln w="1000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phClr">
              <a:shade val="60000"/>
              <a:satMod val="110000"/>
            </a:schemeClr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05000"/>
            </a:schemeClr>
          </a:duotone>
        </a:blip>
        <a:tile tx="0" ty="0" sx="95000" sy="95000" flip="none" algn="t"/>
      </a:blipFill>
      <a:blipFill>
        <a:blip xmlns:r="http://schemas.openxmlformats.org/officeDocument/2006/relationships" r:embed="rId2">
          <a:duotone>
            <a:schemeClr val="phClr">
              <a:shade val="30000"/>
              <a:satMod val="455000"/>
            </a:schemeClr>
            <a:schemeClr val="phClr">
              <a:tint val="95000"/>
              <a:satMod val="120000"/>
            </a:schemeClr>
          </a:duotone>
        </a:blip>
        <a:stretch>
          <a:fillRect/>
        </a:stretch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6080</TotalTime>
  <Words>324</Words>
  <Application>Microsoft Office PowerPoint</Application>
  <PresentationFormat>Екран (4:3)</PresentationFormat>
  <Paragraphs>85</Paragraphs>
  <Slides>13</Slides>
  <Notes>4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13</vt:i4>
      </vt:variant>
    </vt:vector>
  </HeadingPairs>
  <TitlesOfParts>
    <vt:vector size="21" baseType="lpstr">
      <vt:lpstr>Arial</vt:lpstr>
      <vt:lpstr>Calibri</vt:lpstr>
      <vt:lpstr>Franklin Gothic Book</vt:lpstr>
      <vt:lpstr>Franklin Gothic Medium</vt:lpstr>
      <vt:lpstr>Times New Roman</vt:lpstr>
      <vt:lpstr>Trebuchet MS</vt:lpstr>
      <vt:lpstr>Wingdings 2</vt:lpstr>
      <vt:lpstr>Валка</vt:lpstr>
      <vt:lpstr>Презентація PowerPoint</vt:lpstr>
      <vt:lpstr>Презентація PowerPoint</vt:lpstr>
      <vt:lpstr>Презентація PowerPoint</vt:lpstr>
      <vt:lpstr>Презентація PowerPoint</vt:lpstr>
      <vt:lpstr>НАДХОДЖЕННЯ ВІД ПРЕТЕНЗІЙНО-ПОЗОВНОЇ РОБОТИ</vt:lpstr>
      <vt:lpstr>НАДХОДЖЕННЯ ВІД перевірочної та ПРЕТЕНЗІЙНО-ПОЗОВНОЇ РОБОТИ</vt:lpstr>
      <vt:lpstr>Динаміка забезпечення додаткових Надходжень за 2016-2019 роки (млн.грн)</vt:lpstr>
      <vt:lpstr>Презентація PowerPoint</vt:lpstr>
      <vt:lpstr>Зразок повідомлення роботодавцям</vt:lpstr>
      <vt:lpstr>Презентація PowerPoint</vt:lpstr>
      <vt:lpstr>Презентація PowerPoint</vt:lpstr>
      <vt:lpstr>Динаміка щомісячних надходжень  ПДФО до бюджету в 2019 році  (за інформацією департаменту фінансів)</vt:lpstr>
      <vt:lpstr>Презентація PowerPoint</vt:lpstr>
    </vt:vector>
  </TitlesOfParts>
  <Company>cool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Департамент  самоврядного контролю міської ради</dc:title>
  <dc:creator>Пересунько Михайло Михайлович</dc:creator>
  <cp:lastModifiedBy>Михайлюк Тетяна Володимирівна</cp:lastModifiedBy>
  <cp:revision>454</cp:revision>
  <cp:lastPrinted>2020-01-16T08:54:23Z</cp:lastPrinted>
  <dcterms:created xsi:type="dcterms:W3CDTF">2011-02-26T11:22:29Z</dcterms:created>
  <dcterms:modified xsi:type="dcterms:W3CDTF">2020-01-16T12:59:16Z</dcterms:modified>
</cp:coreProperties>
</file>